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9" r:id="rId2"/>
    <p:sldId id="260" r:id="rId3"/>
    <p:sldId id="262" r:id="rId4"/>
    <p:sldId id="261" r:id="rId5"/>
    <p:sldId id="263" r:id="rId6"/>
    <p:sldId id="264" r:id="rId7"/>
    <p:sldId id="268" r:id="rId8"/>
    <p:sldId id="273" r:id="rId9"/>
    <p:sldId id="275" r:id="rId10"/>
    <p:sldId id="274" r:id="rId11"/>
    <p:sldId id="266" r:id="rId12"/>
    <p:sldId id="269" r:id="rId13"/>
    <p:sldId id="278" r:id="rId14"/>
    <p:sldId id="270" r:id="rId15"/>
    <p:sldId id="276" r:id="rId16"/>
    <p:sldId id="277" r:id="rId17"/>
    <p:sldId id="27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CDCF"/>
    <a:srgbClr val="FFFFFF"/>
    <a:srgbClr val="A11301"/>
    <a:srgbClr val="C49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87"/>
    <p:restoredTop sz="90828"/>
  </p:normalViewPr>
  <p:slideViewPr>
    <p:cSldViewPr snapToGrid="0" snapToObjects="1">
      <p:cViewPr>
        <p:scale>
          <a:sx n="90" d="100"/>
          <a:sy n="90" d="100"/>
        </p:scale>
        <p:origin x="888"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F99F05-9BA7-0847-82B3-941D753A8295}" type="datetimeFigureOut">
              <a:rPr lang="en-US" smtClean="0"/>
              <a:t>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599B37-F176-6E42-8AC7-A275D896A4BA}" type="slidenum">
              <a:rPr lang="en-US" smtClean="0"/>
              <a:t>‹#›</a:t>
            </a:fld>
            <a:endParaRPr lang="en-US"/>
          </a:p>
        </p:txBody>
      </p:sp>
    </p:spTree>
    <p:extLst>
      <p:ext uri="{BB962C8B-B14F-4D97-AF65-F5344CB8AC3E}">
        <p14:creationId xmlns:p14="http://schemas.microsoft.com/office/powerpoint/2010/main" val="531616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we have this semi-analytic model that handles the evolution of galaxies in a temporal direction.  We want to add to this a description of the spatially distributed diffuse gas.  We want this in such a way that the evolution of the galaxies affects the diffuse gas and the diffuse gas affects the galaxies.  As a result, our first attempt was to overlay a grid.  As a result each galaxy will live in a cell filled with diffuse gas.  When there are ejection events that move gas from a reservoir outside of the halo (such as supernova winds), then the gas will be added to the grid cell.  When there is an event that moves gas from outside of the halo into a reservoir (such as reincorporation), then the gas will be subtracted from the grid cell. However halos are processed on a tree by tree basis.  These trees only contain the progenitors of a halo meaning that two halos that do not share a common progenitor or merge in the future will NEVER talk to each other.  </a:t>
            </a:r>
          </a:p>
          <a:p>
            <a:endParaRPr lang="en-US" baseline="0" dirty="0" smtClean="0"/>
          </a:p>
          <a:p>
            <a:r>
              <a:rPr lang="en-US" baseline="0" dirty="0" smtClean="0"/>
              <a:t>Say you have galaxy A, this galaxy is in the first tree that is processed.  It evolves and ejects and accretes from the grid cell happily.  At some point in its evolution it travels into this cell here.  Now at this point in our work we have chosen a cell size of ~500Kpc.  As a result, it is entirely plausible for two galaxies to be in the same cell but never interact with each other.  As a result, galaxies A and B are completely blind to each other’s evolution.  Since A is processed first then, it is blind to all of the accretion and ejection events of galaxy B; the value of the grid cell will be INCORRECT from galaxy A’s point of view.  </a:t>
            </a:r>
          </a:p>
          <a:p>
            <a:endParaRPr lang="en-US" baseline="0" dirty="0" smtClean="0"/>
          </a:p>
          <a:p>
            <a:r>
              <a:rPr lang="en-US" baseline="0" dirty="0" smtClean="0"/>
              <a:t>So this grid is an incomplete solution to our issue; there will be uneven evolution of galaxies. </a:t>
            </a:r>
            <a:endParaRPr lang="en-US" dirty="0"/>
          </a:p>
        </p:txBody>
      </p:sp>
      <p:sp>
        <p:nvSpPr>
          <p:cNvPr id="4" name="Slide Number Placeholder 3"/>
          <p:cNvSpPr>
            <a:spLocks noGrp="1"/>
          </p:cNvSpPr>
          <p:nvPr>
            <p:ph type="sldNum" sz="quarter" idx="10"/>
          </p:nvPr>
        </p:nvSpPr>
        <p:spPr/>
        <p:txBody>
          <a:bodyPr/>
          <a:lstStyle/>
          <a:p>
            <a:fld id="{CAD4ABF7-EEC0-B540-9E80-36EEC75803C9}" type="slidenum">
              <a:rPr lang="en-US" smtClean="0"/>
              <a:t>8</a:t>
            </a:fld>
            <a:endParaRPr lang="en-US"/>
          </a:p>
        </p:txBody>
      </p:sp>
    </p:spTree>
    <p:extLst>
      <p:ext uri="{BB962C8B-B14F-4D97-AF65-F5344CB8AC3E}">
        <p14:creationId xmlns:p14="http://schemas.microsoft.com/office/powerpoint/2010/main" val="1574712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4ABF7-EEC0-B540-9E80-36EEC75803C9}" type="slidenum">
              <a:rPr lang="en-US" smtClean="0"/>
              <a:t>9</a:t>
            </a:fld>
            <a:endParaRPr lang="en-US"/>
          </a:p>
        </p:txBody>
      </p:sp>
    </p:spTree>
    <p:extLst>
      <p:ext uri="{BB962C8B-B14F-4D97-AF65-F5344CB8AC3E}">
        <p14:creationId xmlns:p14="http://schemas.microsoft.com/office/powerpoint/2010/main" val="745477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17</a:t>
            </a:fld>
            <a:endParaRPr lang="en-US"/>
          </a:p>
        </p:txBody>
      </p:sp>
    </p:spTree>
    <p:extLst>
      <p:ext uri="{BB962C8B-B14F-4D97-AF65-F5344CB8AC3E}">
        <p14:creationId xmlns:p14="http://schemas.microsoft.com/office/powerpoint/2010/main" val="1764659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785BD0-C8B6-E541-8957-C258C7E4C40C}" type="datetimeFigureOut">
              <a:rPr lang="en-US" smtClean="0"/>
              <a:t>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47107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785BD0-C8B6-E541-8957-C258C7E4C40C}" type="datetimeFigureOut">
              <a:rPr lang="en-US" smtClean="0"/>
              <a:t>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83229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785BD0-C8B6-E541-8957-C258C7E4C40C}" type="datetimeFigureOut">
              <a:rPr lang="en-US" smtClean="0"/>
              <a:t>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82322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785BD0-C8B6-E541-8957-C258C7E4C40C}" type="datetimeFigureOut">
              <a:rPr lang="en-US" smtClean="0"/>
              <a:t>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1460795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785BD0-C8B6-E541-8957-C258C7E4C40C}" type="datetimeFigureOut">
              <a:rPr lang="en-US" smtClean="0"/>
              <a:t>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1558563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785BD0-C8B6-E541-8957-C258C7E4C40C}" type="datetimeFigureOut">
              <a:rPr lang="en-US" smtClean="0"/>
              <a:t>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1911676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785BD0-C8B6-E541-8957-C258C7E4C40C}" type="datetimeFigureOut">
              <a:rPr lang="en-US" smtClean="0"/>
              <a:t>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1047706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785BD0-C8B6-E541-8957-C258C7E4C40C}" type="datetimeFigureOut">
              <a:rPr lang="en-US" smtClean="0"/>
              <a:t>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1580320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785BD0-C8B6-E541-8957-C258C7E4C40C}" type="datetimeFigureOut">
              <a:rPr lang="en-US" smtClean="0"/>
              <a:t>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365754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785BD0-C8B6-E541-8957-C258C7E4C40C}" type="datetimeFigureOut">
              <a:rPr lang="en-US" smtClean="0"/>
              <a:t>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1137599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785BD0-C8B6-E541-8957-C258C7E4C40C}" type="datetimeFigureOut">
              <a:rPr lang="en-US" smtClean="0"/>
              <a:t>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5921058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85BD0-C8B6-E541-8957-C258C7E4C40C}" type="datetimeFigureOut">
              <a:rPr lang="en-US" smtClean="0"/>
              <a:t>3/20/17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550188-E3FF-FF45-AA0D-B0B350D8CF74}" type="slidenum">
              <a:rPr lang="en-US" smtClean="0"/>
              <a:t>‹#›</a:t>
            </a:fld>
            <a:endParaRPr lang="en-US"/>
          </a:p>
        </p:txBody>
      </p:sp>
    </p:spTree>
    <p:extLst>
      <p:ext uri="{BB962C8B-B14F-4D97-AF65-F5344CB8AC3E}">
        <p14:creationId xmlns:p14="http://schemas.microsoft.com/office/powerpoint/2010/main" val="995866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5.png"/><Relationship Id="rId1" Type="http://schemas.microsoft.com/office/2007/relationships/media" Target="../media/media1.mp4"/><Relationship Id="rId2" Type="http://schemas.openxmlformats.org/officeDocument/2006/relationships/video" Target="../media/media1.mp4"/></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emf"/><Relationship Id="rId3" Type="http://schemas.openxmlformats.org/officeDocument/2006/relationships/image" Target="../media/image2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emf"/><Relationship Id="rId3" Type="http://schemas.openxmlformats.org/officeDocument/2006/relationships/image" Target="../media/image28.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emf"/><Relationship Id="rId3" Type="http://schemas.openxmlformats.org/officeDocument/2006/relationships/image" Target="../media/image3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6998"/>
            <a:ext cx="9144000" cy="2387600"/>
          </a:xfrm>
        </p:spPr>
        <p:txBody>
          <a:bodyPr>
            <a:normAutofit fontScale="90000"/>
          </a:bodyPr>
          <a:lstStyle/>
          <a:p>
            <a:r>
              <a:rPr lang="en-US" b="1" dirty="0" err="1" smtClean="0">
                <a:ln>
                  <a:solidFill>
                    <a:schemeClr val="tx1">
                      <a:alpha val="70000"/>
                    </a:schemeClr>
                  </a:solidFill>
                </a:ln>
                <a:solidFill>
                  <a:srgbClr val="C49B00"/>
                </a:solidFill>
                <a:latin typeface="Bangla Sangam MN" charset="0"/>
                <a:ea typeface="Bangla Sangam MN" charset="0"/>
                <a:cs typeface="Bangla Sangam MN" charset="0"/>
              </a:rPr>
              <a:t>f</a:t>
            </a:r>
            <a:r>
              <a:rPr lang="en-US" b="1" baseline="-25000" dirty="0" err="1" smtClean="0">
                <a:ln>
                  <a:solidFill>
                    <a:schemeClr val="tx1">
                      <a:alpha val="70000"/>
                    </a:schemeClr>
                  </a:solidFill>
                </a:ln>
                <a:solidFill>
                  <a:srgbClr val="C49B00"/>
                </a:solidFill>
                <a:latin typeface="Bangla Sangam MN" charset="0"/>
                <a:ea typeface="Bangla Sangam MN" charset="0"/>
                <a:cs typeface="Bangla Sangam MN" charset="0"/>
              </a:rPr>
              <a:t>esc</a:t>
            </a:r>
            <a:r>
              <a:rPr lang="en-US" b="1" dirty="0" smtClean="0">
                <a:ln>
                  <a:solidFill>
                    <a:schemeClr val="tx1">
                      <a:alpha val="70000"/>
                    </a:schemeClr>
                  </a:solidFill>
                </a:ln>
                <a:solidFill>
                  <a:srgbClr val="C49B00"/>
                </a:solidFill>
                <a:latin typeface="Bangla Sangam MN" charset="0"/>
                <a:ea typeface="Bangla Sangam MN" charset="0"/>
                <a:cs typeface="Bangla Sangam MN" charset="0"/>
              </a:rPr>
              <a:t>: The Biggest “My Results Aren’t Quite Correct” Dial Ever</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
        <p:nvSpPr>
          <p:cNvPr id="3" name="Subtitle 2"/>
          <p:cNvSpPr>
            <a:spLocks noGrp="1"/>
          </p:cNvSpPr>
          <p:nvPr>
            <p:ph type="subTitle" idx="1"/>
          </p:nvPr>
        </p:nvSpPr>
        <p:spPr>
          <a:xfrm>
            <a:off x="1524000" y="3087688"/>
            <a:ext cx="9144000" cy="1655762"/>
          </a:xfrm>
        </p:spPr>
        <p:txBody>
          <a:bodyPr>
            <a:normAutofit/>
          </a:bodyPr>
          <a:lstStyle/>
          <a:p>
            <a:r>
              <a:rPr lang="en-US" sz="3000" b="1" dirty="0" smtClean="0">
                <a:solidFill>
                  <a:schemeClr val="bg1"/>
                </a:solidFill>
                <a:latin typeface="Bangla Sangam MN"/>
              </a:rPr>
              <a:t>Jacob Seiler</a:t>
            </a:r>
          </a:p>
          <a:p>
            <a:endParaRPr lang="en-US" sz="3000" b="1" dirty="0">
              <a:solidFill>
                <a:schemeClr val="bg1"/>
              </a:solidFill>
              <a:latin typeface="Bangla Sangam MN"/>
            </a:endParaRPr>
          </a:p>
          <a:p>
            <a:r>
              <a:rPr lang="en-US" sz="3000" dirty="0" smtClean="0">
                <a:solidFill>
                  <a:schemeClr val="bg1"/>
                </a:solidFill>
                <a:latin typeface="Bangla Sangam MN"/>
              </a:rPr>
              <a:t>Anne </a:t>
            </a:r>
            <a:r>
              <a:rPr lang="en-US" sz="3000" dirty="0" err="1" smtClean="0">
                <a:solidFill>
                  <a:schemeClr val="bg1"/>
                </a:solidFill>
                <a:latin typeface="Bangla Sangam MN"/>
              </a:rPr>
              <a:t>Hutter</a:t>
            </a:r>
            <a:r>
              <a:rPr lang="en-US" sz="3000" dirty="0" smtClean="0">
                <a:solidFill>
                  <a:schemeClr val="bg1"/>
                </a:solidFill>
                <a:latin typeface="Bangla Sangam MN"/>
              </a:rPr>
              <a:t>, Darren Croton, Emma Ryan-Weber</a:t>
            </a:r>
          </a:p>
          <a:p>
            <a:endParaRPr lang="en-US" sz="3000" b="1" dirty="0">
              <a:solidFill>
                <a:schemeClr val="bg1"/>
              </a:solidFill>
              <a:latin typeface="Bangla Sangam MN"/>
            </a:endParaRPr>
          </a:p>
          <a:p>
            <a:endParaRPr lang="en-US" sz="3000" b="1" dirty="0">
              <a:solidFill>
                <a:schemeClr val="bg1"/>
              </a:solidFill>
              <a:latin typeface="Bangla Sangam MN"/>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0370" y="4853940"/>
            <a:ext cx="3731260" cy="1870329"/>
          </a:xfrm>
          <a:prstGeom prst="rect">
            <a:avLst/>
          </a:prstGeom>
        </p:spPr>
      </p:pic>
    </p:spTree>
    <p:extLst>
      <p:ext uri="{BB962C8B-B14F-4D97-AF65-F5344CB8AC3E}">
        <p14:creationId xmlns:p14="http://schemas.microsoft.com/office/powerpoint/2010/main" val="8182528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1408253" y="266217"/>
            <a:ext cx="9946511" cy="1350831"/>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Semi-Numerical Model</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pic>
        <p:nvPicPr>
          <p:cNvPr id="2" name="ou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01380" y="1626880"/>
            <a:ext cx="6979920" cy="5234940"/>
          </a:xfrm>
          <a:prstGeom prst="rect">
            <a:avLst/>
          </a:prstGeom>
        </p:spPr>
      </p:pic>
    </p:spTree>
    <p:extLst>
      <p:ext uri="{BB962C8B-B14F-4D97-AF65-F5344CB8AC3E}">
        <p14:creationId xmlns:p14="http://schemas.microsoft.com/office/powerpoint/2010/main" val="5276623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0" y="0"/>
            <a:ext cx="12057088" cy="1350831"/>
          </a:xfrm>
        </p:spPr>
        <p:txBody>
          <a:bodyPr>
            <a:normAutofit fontScale="90000"/>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Escape </a:t>
            </a:r>
            <a:r>
              <a:rPr lang="en-US" b="1" smtClean="0">
                <a:ln>
                  <a:solidFill>
                    <a:schemeClr val="tx1">
                      <a:alpha val="70000"/>
                    </a:schemeClr>
                  </a:solidFill>
                </a:ln>
                <a:solidFill>
                  <a:srgbClr val="C49B00"/>
                </a:solidFill>
                <a:latin typeface="Bangla Sangam MN" charset="0"/>
                <a:ea typeface="Bangla Sangam MN" charset="0"/>
                <a:cs typeface="Bangla Sangam MN" charset="0"/>
              </a:rPr>
              <a:t>Fraction Parameterization</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
        <p:nvSpPr>
          <p:cNvPr id="5" name="Rectangle 4"/>
          <p:cNvSpPr/>
          <p:nvPr/>
        </p:nvSpPr>
        <p:spPr>
          <a:xfrm>
            <a:off x="3536117" y="1883119"/>
            <a:ext cx="5023266" cy="866752"/>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3844352" y="2027212"/>
            <a:ext cx="4361939" cy="588823"/>
          </a:xfrm>
          <a:prstGeom prst="rect">
            <a:avLst/>
          </a:prstGeom>
        </p:spPr>
      </p:pic>
      <p:sp>
        <p:nvSpPr>
          <p:cNvPr id="10" name="Rectangle 9"/>
          <p:cNvSpPr/>
          <p:nvPr/>
        </p:nvSpPr>
        <p:spPr>
          <a:xfrm>
            <a:off x="3513687" y="3292044"/>
            <a:ext cx="5045696" cy="1145041"/>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536117" y="4931311"/>
            <a:ext cx="5023266" cy="962870"/>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3405" y="5053879"/>
            <a:ext cx="4851191" cy="717734"/>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472" y="3366995"/>
            <a:ext cx="3801697" cy="1004938"/>
          </a:xfrm>
          <a:prstGeom prst="rect">
            <a:avLst/>
          </a:prstGeom>
        </p:spPr>
      </p:pic>
      <p:sp>
        <p:nvSpPr>
          <p:cNvPr id="18" name="Rectangle 17"/>
          <p:cNvSpPr/>
          <p:nvPr/>
        </p:nvSpPr>
        <p:spPr>
          <a:xfrm rot="3687292">
            <a:off x="7861075" y="3528143"/>
            <a:ext cx="4911915" cy="866752"/>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687292">
            <a:off x="8064901" y="3573355"/>
            <a:ext cx="4547656" cy="773203"/>
          </a:xfrm>
          <a:prstGeom prst="rect">
            <a:avLst/>
          </a:prstGeom>
        </p:spPr>
      </p:pic>
      <p:sp>
        <p:nvSpPr>
          <p:cNvPr id="19" name="Rectangle 18"/>
          <p:cNvSpPr/>
          <p:nvPr/>
        </p:nvSpPr>
        <p:spPr>
          <a:xfrm rot="982949">
            <a:off x="5103254" y="4249894"/>
            <a:ext cx="5023266" cy="866752"/>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82949">
            <a:off x="5419825" y="4322841"/>
            <a:ext cx="4390124" cy="768777"/>
          </a:xfrm>
          <a:prstGeom prst="rect">
            <a:avLst/>
          </a:prstGeom>
        </p:spPr>
      </p:pic>
      <p:sp>
        <p:nvSpPr>
          <p:cNvPr id="21" name="Rectangle 20"/>
          <p:cNvSpPr/>
          <p:nvPr/>
        </p:nvSpPr>
        <p:spPr>
          <a:xfrm rot="21065017">
            <a:off x="181675" y="4714541"/>
            <a:ext cx="5023266" cy="866752"/>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rot="21065017">
            <a:off x="301132" y="4783248"/>
            <a:ext cx="4673567" cy="769441"/>
          </a:xfrm>
          <a:prstGeom prst="rect">
            <a:avLst/>
          </a:prstGeom>
          <a:noFill/>
        </p:spPr>
        <p:txBody>
          <a:bodyPr wrap="square" rtlCol="0">
            <a:spAutoFit/>
          </a:bodyPr>
          <a:lstStyle/>
          <a:p>
            <a:pPr algn="ctr"/>
            <a:r>
              <a:rPr lang="en-US" sz="4400" dirty="0" smtClean="0">
                <a:latin typeface="Comic Sans MS" charset="0"/>
                <a:ea typeface="Comic Sans MS" charset="0"/>
                <a:cs typeface="Comic Sans MS" charset="0"/>
              </a:rPr>
              <a:t>Sample Text</a:t>
            </a:r>
            <a:endParaRPr lang="en-US" sz="4400" dirty="0">
              <a:latin typeface="Comic Sans MS" charset="0"/>
              <a:ea typeface="Comic Sans MS" charset="0"/>
              <a:cs typeface="Comic Sans MS" charset="0"/>
            </a:endParaRPr>
          </a:p>
        </p:txBody>
      </p:sp>
      <p:sp>
        <p:nvSpPr>
          <p:cNvPr id="25" name="Rectangle 24"/>
          <p:cNvSpPr/>
          <p:nvPr/>
        </p:nvSpPr>
        <p:spPr>
          <a:xfrm rot="21228955">
            <a:off x="2955358" y="2491184"/>
            <a:ext cx="6461986" cy="837866"/>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228955">
            <a:off x="3022674" y="2599481"/>
            <a:ext cx="6394670" cy="662118"/>
          </a:xfrm>
          <a:prstGeom prst="rect">
            <a:avLst/>
          </a:prstGeom>
        </p:spPr>
      </p:pic>
      <p:sp>
        <p:nvSpPr>
          <p:cNvPr id="14" name="Rectangle 13"/>
          <p:cNvSpPr/>
          <p:nvPr/>
        </p:nvSpPr>
        <p:spPr>
          <a:xfrm rot="17150999">
            <a:off x="-272768" y="3701298"/>
            <a:ext cx="4964723" cy="878894"/>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150999">
            <a:off x="-243955" y="3885916"/>
            <a:ext cx="4883750" cy="545831"/>
          </a:xfrm>
          <a:prstGeom prst="rect">
            <a:avLst/>
          </a:prstGeom>
        </p:spPr>
      </p:pic>
      <p:sp>
        <p:nvSpPr>
          <p:cNvPr id="27" name="Rectangle 26"/>
          <p:cNvSpPr/>
          <p:nvPr/>
        </p:nvSpPr>
        <p:spPr>
          <a:xfrm>
            <a:off x="1007334" y="3193024"/>
            <a:ext cx="10178825" cy="1101627"/>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7546" y="3432495"/>
            <a:ext cx="10058400" cy="641307"/>
          </a:xfrm>
          <a:prstGeom prst="rect">
            <a:avLst/>
          </a:prstGeom>
        </p:spPr>
      </p:pic>
    </p:spTree>
    <p:extLst>
      <p:ext uri="{BB962C8B-B14F-4D97-AF65-F5344CB8AC3E}">
        <p14:creationId xmlns:p14="http://schemas.microsoft.com/office/powerpoint/2010/main" val="195380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2" grpId="0"/>
      <p:bldP spid="25" grpId="0" animBg="1"/>
      <p:bldP spid="14" grpId="0" animBg="1"/>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813893" y="0"/>
            <a:ext cx="9946511" cy="1350831"/>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Preliminary Results</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25" y="1571626"/>
            <a:ext cx="6157913" cy="4618435"/>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0813" y="1978166"/>
            <a:ext cx="5572125" cy="3805354"/>
          </a:xfrm>
          <a:prstGeom prst="rect">
            <a:avLst/>
          </a:prstGeom>
        </p:spPr>
      </p:pic>
    </p:spTree>
    <p:extLst>
      <p:ext uri="{BB962C8B-B14F-4D97-AF65-F5344CB8AC3E}">
        <p14:creationId xmlns:p14="http://schemas.microsoft.com/office/powerpoint/2010/main" val="2300831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813893" y="0"/>
            <a:ext cx="9946511" cy="1350831"/>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Preliminary Results</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2" y="1508760"/>
            <a:ext cx="5916168" cy="443712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8862" y="1508759"/>
            <a:ext cx="5919788" cy="4439841"/>
          </a:xfrm>
          <a:prstGeom prst="rect">
            <a:avLst/>
          </a:prstGeom>
        </p:spPr>
      </p:pic>
    </p:spTree>
    <p:extLst>
      <p:ext uri="{BB962C8B-B14F-4D97-AF65-F5344CB8AC3E}">
        <p14:creationId xmlns:p14="http://schemas.microsoft.com/office/powerpoint/2010/main" val="14727939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813816" y="-1904"/>
            <a:ext cx="9946511" cy="1350831"/>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Preliminary Results</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8862" y="1508759"/>
            <a:ext cx="5919788" cy="443984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70" y="1508759"/>
            <a:ext cx="5919788" cy="4439841"/>
          </a:xfrm>
          <a:prstGeom prst="rect">
            <a:avLst/>
          </a:prstGeom>
        </p:spPr>
      </p:pic>
    </p:spTree>
    <p:extLst>
      <p:ext uri="{BB962C8B-B14F-4D97-AF65-F5344CB8AC3E}">
        <p14:creationId xmlns:p14="http://schemas.microsoft.com/office/powerpoint/2010/main" val="8524546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813816" y="-30480"/>
            <a:ext cx="9946511" cy="13508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smtClean="0">
                <a:ln>
                  <a:solidFill>
                    <a:schemeClr val="tx1">
                      <a:alpha val="70000"/>
                    </a:schemeClr>
                  </a:solidFill>
                </a:ln>
                <a:solidFill>
                  <a:srgbClr val="C49B00"/>
                </a:solidFill>
                <a:latin typeface="Bangla Sangam MN" charset="0"/>
                <a:ea typeface="Bangla Sangam MN" charset="0"/>
                <a:cs typeface="Bangla Sangam MN" charset="0"/>
              </a:rPr>
              <a:t>Preliminary Results</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5624" y="1508758"/>
            <a:ext cx="5913121" cy="4434840"/>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76" y="1508757"/>
            <a:ext cx="5916168" cy="4437126"/>
          </a:xfrm>
          <a:prstGeom prst="rect">
            <a:avLst/>
          </a:prstGeom>
        </p:spPr>
      </p:pic>
    </p:spTree>
    <p:extLst>
      <p:ext uri="{BB962C8B-B14F-4D97-AF65-F5344CB8AC3E}">
        <p14:creationId xmlns:p14="http://schemas.microsoft.com/office/powerpoint/2010/main" val="3192439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1149173" y="0"/>
            <a:ext cx="9946511" cy="1350831"/>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Summary</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
        <p:nvSpPr>
          <p:cNvPr id="3" name="TextBox 2"/>
          <p:cNvSpPr txBox="1"/>
          <p:nvPr/>
        </p:nvSpPr>
        <p:spPr>
          <a:xfrm>
            <a:off x="336308" y="1350831"/>
            <a:ext cx="11572240" cy="5293757"/>
          </a:xfrm>
          <a:prstGeom prst="rect">
            <a:avLst/>
          </a:prstGeom>
          <a:noFill/>
        </p:spPr>
        <p:txBody>
          <a:bodyPr wrap="square" rtlCol="0">
            <a:spAutoFit/>
          </a:bodyPr>
          <a:lstStyle/>
          <a:p>
            <a:pPr marL="285750" indent="-285750">
              <a:buFont typeface="Arial" charset="0"/>
              <a:buChar char="•"/>
            </a:pPr>
            <a:r>
              <a:rPr lang="en-US" sz="2600" dirty="0" smtClean="0">
                <a:solidFill>
                  <a:schemeClr val="bg1"/>
                </a:solidFill>
                <a:latin typeface="Bangla Sangam MN" charset="0"/>
                <a:ea typeface="Bangla Sangam MN" charset="0"/>
                <a:cs typeface="Bangla Sangam MN" charset="0"/>
              </a:rPr>
              <a:t>Use Semi-Analytic Galaxy Evolution to determine galaxy properties + ionizing photons.</a:t>
            </a:r>
          </a:p>
          <a:p>
            <a:pPr marL="285750" indent="-285750">
              <a:buFont typeface="Arial" charset="0"/>
              <a:buChar char="•"/>
            </a:pPr>
            <a:endParaRPr lang="en-US" sz="2600" dirty="0" smtClean="0">
              <a:solidFill>
                <a:schemeClr val="bg1"/>
              </a:solidFill>
              <a:latin typeface="Bangla Sangam MN" charset="0"/>
              <a:ea typeface="Bangla Sangam MN" charset="0"/>
              <a:cs typeface="Bangla Sangam MN" charset="0"/>
            </a:endParaRPr>
          </a:p>
          <a:p>
            <a:pPr marL="285750" indent="-285750">
              <a:buFont typeface="Arial" charset="0"/>
              <a:buChar char="•"/>
            </a:pPr>
            <a:endParaRPr lang="en-US" sz="2600" dirty="0" smtClean="0">
              <a:solidFill>
                <a:schemeClr val="bg1"/>
              </a:solidFill>
              <a:latin typeface="Bangla Sangam MN" charset="0"/>
              <a:ea typeface="Bangla Sangam MN" charset="0"/>
              <a:cs typeface="Bangla Sangam MN" charset="0"/>
            </a:endParaRPr>
          </a:p>
          <a:p>
            <a:pPr marL="285750" indent="-285750">
              <a:buFont typeface="Arial" charset="0"/>
              <a:buChar char="•"/>
            </a:pPr>
            <a:r>
              <a:rPr lang="en-US" sz="2600" dirty="0">
                <a:solidFill>
                  <a:schemeClr val="bg1"/>
                </a:solidFill>
                <a:latin typeface="Bangla Sangam MN" charset="0"/>
                <a:ea typeface="Bangla Sangam MN" charset="0"/>
                <a:cs typeface="Bangla Sangam MN" charset="0"/>
              </a:rPr>
              <a:t>Parameterize </a:t>
            </a:r>
            <a:r>
              <a:rPr lang="en-US" sz="2600" dirty="0" err="1">
                <a:solidFill>
                  <a:schemeClr val="bg1"/>
                </a:solidFill>
                <a:latin typeface="Bangla Sangam MN" charset="0"/>
                <a:ea typeface="Bangla Sangam MN" charset="0"/>
                <a:cs typeface="Bangla Sangam MN" charset="0"/>
              </a:rPr>
              <a:t>f</a:t>
            </a:r>
            <a:r>
              <a:rPr lang="en-US" sz="2600" baseline="-25000" dirty="0" err="1">
                <a:solidFill>
                  <a:schemeClr val="bg1"/>
                </a:solidFill>
                <a:latin typeface="Bangla Sangam MN" charset="0"/>
                <a:ea typeface="Bangla Sangam MN" charset="0"/>
                <a:cs typeface="Bangla Sangam MN" charset="0"/>
              </a:rPr>
              <a:t>esc</a:t>
            </a:r>
            <a:r>
              <a:rPr lang="en-US" sz="2600" dirty="0">
                <a:solidFill>
                  <a:schemeClr val="bg1"/>
                </a:solidFill>
                <a:latin typeface="Bangla Sangam MN" charset="0"/>
                <a:ea typeface="Bangla Sangam MN" charset="0"/>
                <a:cs typeface="Bangla Sangam MN" charset="0"/>
              </a:rPr>
              <a:t> using local galaxy/halo properties.</a:t>
            </a:r>
          </a:p>
          <a:p>
            <a:pPr marL="285750" indent="-285750">
              <a:buFont typeface="Arial" charset="0"/>
              <a:buChar char="•"/>
            </a:pPr>
            <a:endParaRPr lang="en-US" sz="2600" dirty="0" smtClean="0">
              <a:solidFill>
                <a:schemeClr val="bg1"/>
              </a:solidFill>
              <a:latin typeface="Bangla Sangam MN" charset="0"/>
              <a:ea typeface="Bangla Sangam MN" charset="0"/>
              <a:cs typeface="Bangla Sangam MN" charset="0"/>
            </a:endParaRPr>
          </a:p>
          <a:p>
            <a:pPr marL="285750" indent="-285750">
              <a:buFont typeface="Arial" charset="0"/>
              <a:buChar char="•"/>
            </a:pPr>
            <a:endParaRPr lang="en-US" sz="2600" dirty="0">
              <a:solidFill>
                <a:schemeClr val="bg1"/>
              </a:solidFill>
              <a:latin typeface="Bangla Sangam MN" charset="0"/>
              <a:ea typeface="Bangla Sangam MN" charset="0"/>
              <a:cs typeface="Bangla Sangam MN" charset="0"/>
            </a:endParaRPr>
          </a:p>
          <a:p>
            <a:pPr marL="285750" indent="-285750">
              <a:buFont typeface="Arial" charset="0"/>
              <a:buChar char="•"/>
            </a:pPr>
            <a:r>
              <a:rPr lang="en-US" sz="2600" dirty="0" smtClean="0">
                <a:solidFill>
                  <a:schemeClr val="bg1"/>
                </a:solidFill>
                <a:latin typeface="Bangla Sangam MN" charset="0"/>
                <a:ea typeface="Bangla Sangam MN" charset="0"/>
                <a:cs typeface="Bangla Sangam MN" charset="0"/>
              </a:rPr>
              <a:t>Post process using </a:t>
            </a:r>
            <a:r>
              <a:rPr lang="en-US" sz="2600" dirty="0" err="1" smtClean="0">
                <a:solidFill>
                  <a:schemeClr val="bg1"/>
                </a:solidFill>
                <a:latin typeface="Bangla Sangam MN" charset="0"/>
                <a:ea typeface="Bangla Sangam MN" charset="0"/>
                <a:cs typeface="Bangla Sangam MN" charset="0"/>
              </a:rPr>
              <a:t>Bubble+Web</a:t>
            </a:r>
            <a:r>
              <a:rPr lang="en-US" sz="2600" dirty="0" smtClean="0">
                <a:solidFill>
                  <a:schemeClr val="bg1"/>
                </a:solidFill>
                <a:latin typeface="Bangla Sangam MN" charset="0"/>
                <a:ea typeface="Bangla Sangam MN" charset="0"/>
                <a:cs typeface="Bangla Sangam MN" charset="0"/>
              </a:rPr>
              <a:t> to model reionization.</a:t>
            </a:r>
          </a:p>
          <a:p>
            <a:pPr marL="285750" indent="-285750">
              <a:buFont typeface="Arial" charset="0"/>
              <a:buChar char="•"/>
            </a:pPr>
            <a:endParaRPr lang="en-US" sz="2600" dirty="0" smtClean="0">
              <a:solidFill>
                <a:schemeClr val="bg1"/>
              </a:solidFill>
              <a:latin typeface="Bangla Sangam MN" charset="0"/>
              <a:ea typeface="Bangla Sangam MN" charset="0"/>
              <a:cs typeface="Bangla Sangam MN" charset="0"/>
            </a:endParaRPr>
          </a:p>
          <a:p>
            <a:pPr marL="285750" indent="-285750">
              <a:buFont typeface="Arial" charset="0"/>
              <a:buChar char="•"/>
            </a:pPr>
            <a:endParaRPr lang="en-US" sz="2600" dirty="0">
              <a:solidFill>
                <a:schemeClr val="bg1"/>
              </a:solidFill>
              <a:latin typeface="Bangla Sangam MN" charset="0"/>
              <a:ea typeface="Bangla Sangam MN" charset="0"/>
              <a:cs typeface="Bangla Sangam MN" charset="0"/>
            </a:endParaRPr>
          </a:p>
          <a:p>
            <a:pPr marL="285750" indent="-285750">
              <a:buFont typeface="Arial" charset="0"/>
              <a:buChar char="•"/>
            </a:pPr>
            <a:r>
              <a:rPr lang="en-US" sz="2600" b="1" dirty="0" err="1" smtClean="0">
                <a:solidFill>
                  <a:schemeClr val="bg1"/>
                </a:solidFill>
                <a:latin typeface="Bangla Sangam MN" charset="0"/>
                <a:ea typeface="Bangla Sangam MN" charset="0"/>
                <a:cs typeface="Bangla Sangam MN" charset="0"/>
              </a:rPr>
              <a:t>f</a:t>
            </a:r>
            <a:r>
              <a:rPr lang="en-US" sz="2600" b="1" baseline="-25000" dirty="0" err="1" smtClean="0">
                <a:solidFill>
                  <a:schemeClr val="bg1"/>
                </a:solidFill>
                <a:latin typeface="Bangla Sangam MN" charset="0"/>
                <a:ea typeface="Bangla Sangam MN" charset="0"/>
                <a:cs typeface="Bangla Sangam MN" charset="0"/>
              </a:rPr>
              <a:t>esc</a:t>
            </a:r>
            <a:r>
              <a:rPr lang="en-US" sz="2600" b="1" dirty="0" smtClean="0">
                <a:solidFill>
                  <a:schemeClr val="bg1"/>
                </a:solidFill>
                <a:latin typeface="Bangla Sangam MN" charset="0"/>
                <a:ea typeface="Bangla Sangam MN" charset="0"/>
                <a:cs typeface="Bangla Sangam MN" charset="0"/>
              </a:rPr>
              <a:t> prescription can affect morphology and shape of reionization.</a:t>
            </a:r>
          </a:p>
          <a:p>
            <a:pPr marL="285750" indent="-285750">
              <a:buFont typeface="Arial" charset="0"/>
              <a:buChar char="•"/>
            </a:pPr>
            <a:endParaRPr lang="en-US" sz="2600" b="1" dirty="0">
              <a:solidFill>
                <a:schemeClr val="bg1"/>
              </a:solidFill>
              <a:latin typeface="Bangla Sangam MN" charset="0"/>
              <a:ea typeface="Bangla Sangam MN" charset="0"/>
              <a:cs typeface="Bangla Sangam MN" charset="0"/>
            </a:endParaRPr>
          </a:p>
          <a:p>
            <a:pPr marL="285750" indent="-285750">
              <a:buFont typeface="Arial" charset="0"/>
              <a:buChar char="•"/>
            </a:pPr>
            <a:r>
              <a:rPr lang="en-US" sz="2600" b="1" dirty="0" smtClean="0">
                <a:solidFill>
                  <a:schemeClr val="bg1"/>
                </a:solidFill>
                <a:latin typeface="Bangla Sangam MN" charset="0"/>
                <a:ea typeface="Bangla Sangam MN" charset="0"/>
                <a:cs typeface="Bangla Sangam MN" charset="0"/>
              </a:rPr>
              <a:t>Next: &lt;&lt;&lt;Insert something about what I’m going to do next.&gt;&gt;&gt;</a:t>
            </a:r>
            <a:endParaRPr lang="en-US" sz="2600" b="1" dirty="0">
              <a:solidFill>
                <a:schemeClr val="bg1"/>
              </a:solidFill>
              <a:latin typeface="Bangla Sangam MN" charset="0"/>
              <a:ea typeface="Bangla Sangam MN" charset="0"/>
              <a:cs typeface="Bangla Sangam MN" charset="0"/>
            </a:endParaRPr>
          </a:p>
        </p:txBody>
      </p:sp>
    </p:spTree>
    <p:extLst>
      <p:ext uri="{BB962C8B-B14F-4D97-AF65-F5344CB8AC3E}">
        <p14:creationId xmlns:p14="http://schemas.microsoft.com/office/powerpoint/2010/main" val="13569843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242" y="1727259"/>
            <a:ext cx="5570002" cy="380390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650" y="1320351"/>
            <a:ext cx="6156960" cy="4617720"/>
          </a:xfrm>
          <a:prstGeom prst="rect">
            <a:avLst/>
          </a:prstGeom>
        </p:spPr>
      </p:pic>
    </p:spTree>
    <p:extLst>
      <p:ext uri="{BB962C8B-B14F-4D97-AF65-F5344CB8AC3E}">
        <p14:creationId xmlns:p14="http://schemas.microsoft.com/office/powerpoint/2010/main" val="296919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7800" y="2087713"/>
            <a:ext cx="8769430" cy="1292662"/>
          </a:xfrm>
          <a:prstGeom prst="rect">
            <a:avLst/>
          </a:prstGeom>
          <a:noFill/>
        </p:spPr>
        <p:txBody>
          <a:bodyPr wrap="square" rtlCol="0">
            <a:spAutoFit/>
          </a:bodyPr>
          <a:lstStyle/>
          <a:p>
            <a:pPr marL="285750" indent="-285750">
              <a:buFont typeface="Arial" charset="0"/>
              <a:buChar char="•"/>
            </a:pPr>
            <a:r>
              <a:rPr lang="en-US" sz="2600" dirty="0" smtClean="0">
                <a:solidFill>
                  <a:schemeClr val="bg1"/>
                </a:solidFill>
                <a:latin typeface="Bangla Sangam MN" charset="0"/>
                <a:ea typeface="Bangla Sangam MN" charset="0"/>
                <a:cs typeface="Bangla Sangam MN" charset="0"/>
              </a:rPr>
              <a:t>Normally just assume constant escape fraction.</a:t>
            </a:r>
          </a:p>
          <a:p>
            <a:pPr marL="285750" indent="-285750">
              <a:buFont typeface="Arial" charset="0"/>
              <a:buChar char="•"/>
            </a:pPr>
            <a:endParaRPr lang="en-US" sz="2600" dirty="0">
              <a:solidFill>
                <a:schemeClr val="bg1"/>
              </a:solidFill>
              <a:latin typeface="Bangla Sangam MN" charset="0"/>
              <a:ea typeface="Bangla Sangam MN" charset="0"/>
              <a:cs typeface="Bangla Sangam MN" charset="0"/>
            </a:endParaRPr>
          </a:p>
          <a:p>
            <a:pPr marL="285750" indent="-285750">
              <a:buFont typeface="Arial" charset="0"/>
              <a:buChar char="•"/>
            </a:pPr>
            <a:endParaRPr lang="en-US" sz="2600" dirty="0" smtClean="0">
              <a:solidFill>
                <a:schemeClr val="bg1"/>
              </a:solidFill>
              <a:latin typeface="Bangla Sangam MN" charset="0"/>
              <a:ea typeface="Bangla Sangam MN" charset="0"/>
              <a:cs typeface="Bangla Sangam MN" charset="0"/>
            </a:endParaRPr>
          </a:p>
        </p:txBody>
      </p:sp>
      <p:sp>
        <p:nvSpPr>
          <p:cNvPr id="7" name="Title 1"/>
          <p:cNvSpPr>
            <a:spLocks noGrp="1"/>
          </p:cNvSpPr>
          <p:nvPr>
            <p:ph type="ctrTitle"/>
          </p:nvPr>
        </p:nvSpPr>
        <p:spPr>
          <a:xfrm>
            <a:off x="1408253" y="281457"/>
            <a:ext cx="9946511" cy="1350831"/>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Why?  Because It’s Easy!</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253" y="2632789"/>
            <a:ext cx="3602868" cy="353651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5929" y="2632789"/>
            <a:ext cx="3613398" cy="3536517"/>
          </a:xfrm>
          <a:prstGeom prst="rect">
            <a:avLst/>
          </a:prstGeom>
        </p:spPr>
      </p:pic>
      <p:sp>
        <p:nvSpPr>
          <p:cNvPr id="10" name="TextBox 9"/>
          <p:cNvSpPr txBox="1"/>
          <p:nvPr/>
        </p:nvSpPr>
        <p:spPr>
          <a:xfrm>
            <a:off x="2115894" y="6252714"/>
            <a:ext cx="2595606" cy="369332"/>
          </a:xfrm>
          <a:prstGeom prst="rect">
            <a:avLst/>
          </a:prstGeom>
          <a:noFill/>
        </p:spPr>
        <p:txBody>
          <a:bodyPr wrap="square" rtlCol="0">
            <a:spAutoFit/>
          </a:bodyPr>
          <a:lstStyle/>
          <a:p>
            <a:r>
              <a:rPr lang="en-US" dirty="0" smtClean="0">
                <a:solidFill>
                  <a:schemeClr val="bg1"/>
                </a:solidFill>
                <a:latin typeface="Bangla Sangam MN" charset="0"/>
                <a:ea typeface="Bangla Sangam MN" charset="0"/>
                <a:cs typeface="Bangla Sangam MN" charset="0"/>
              </a:rPr>
              <a:t>(</a:t>
            </a:r>
            <a:r>
              <a:rPr lang="en-US" dirty="0" err="1" smtClean="0">
                <a:solidFill>
                  <a:schemeClr val="bg1"/>
                </a:solidFill>
                <a:latin typeface="Bangla Sangam MN" charset="0"/>
                <a:ea typeface="Bangla Sangam MN" charset="0"/>
                <a:cs typeface="Bangla Sangam MN" charset="0"/>
              </a:rPr>
              <a:t>Kimm</a:t>
            </a:r>
            <a:r>
              <a:rPr lang="en-US" dirty="0" smtClean="0">
                <a:solidFill>
                  <a:schemeClr val="bg1"/>
                </a:solidFill>
                <a:latin typeface="Bangla Sangam MN" charset="0"/>
                <a:ea typeface="Bangla Sangam MN" charset="0"/>
                <a:cs typeface="Bangla Sangam MN" charset="0"/>
              </a:rPr>
              <a:t> et al., 2016)</a:t>
            </a:r>
            <a:endParaRPr lang="en-US" dirty="0">
              <a:solidFill>
                <a:schemeClr val="bg1"/>
              </a:solidFill>
              <a:latin typeface="Bangla Sangam MN" charset="0"/>
              <a:ea typeface="Bangla Sangam MN" charset="0"/>
              <a:cs typeface="Bangla Sangam MN" charset="0"/>
            </a:endParaRPr>
          </a:p>
        </p:txBody>
      </p:sp>
      <p:sp>
        <p:nvSpPr>
          <p:cNvPr id="11" name="TextBox 10"/>
          <p:cNvSpPr txBox="1"/>
          <p:nvPr/>
        </p:nvSpPr>
        <p:spPr>
          <a:xfrm>
            <a:off x="7294825" y="6252714"/>
            <a:ext cx="2595606" cy="369332"/>
          </a:xfrm>
          <a:prstGeom prst="rect">
            <a:avLst/>
          </a:prstGeom>
          <a:noFill/>
        </p:spPr>
        <p:txBody>
          <a:bodyPr wrap="square" rtlCol="0">
            <a:spAutoFit/>
          </a:bodyPr>
          <a:lstStyle/>
          <a:p>
            <a:r>
              <a:rPr lang="en-US" dirty="0" smtClean="0">
                <a:solidFill>
                  <a:schemeClr val="bg1"/>
                </a:solidFill>
                <a:latin typeface="Bangla Sangam MN" charset="0"/>
                <a:ea typeface="Bangla Sangam MN" charset="0"/>
                <a:cs typeface="Bangla Sangam MN" charset="0"/>
              </a:rPr>
              <a:t>(</a:t>
            </a:r>
            <a:r>
              <a:rPr lang="en-US" dirty="0" err="1" smtClean="0">
                <a:solidFill>
                  <a:schemeClr val="bg1"/>
                </a:solidFill>
                <a:latin typeface="Bangla Sangam MN" charset="0"/>
                <a:ea typeface="Bangla Sangam MN" charset="0"/>
                <a:cs typeface="Bangla Sangam MN" charset="0"/>
              </a:rPr>
              <a:t>Kimm</a:t>
            </a:r>
            <a:r>
              <a:rPr lang="en-US" dirty="0" smtClean="0">
                <a:solidFill>
                  <a:schemeClr val="bg1"/>
                </a:solidFill>
                <a:latin typeface="Bangla Sangam MN" charset="0"/>
                <a:ea typeface="Bangla Sangam MN" charset="0"/>
                <a:cs typeface="Bangla Sangam MN" charset="0"/>
              </a:rPr>
              <a:t> &amp; Cen, 2014)</a:t>
            </a:r>
            <a:endParaRPr lang="en-US" dirty="0">
              <a:solidFill>
                <a:schemeClr val="bg1"/>
              </a:solidFill>
              <a:latin typeface="Bangla Sangam MN" charset="0"/>
              <a:ea typeface="Bangla Sangam MN" charset="0"/>
              <a:cs typeface="Bangla Sangam MN" charset="0"/>
            </a:endParaRPr>
          </a:p>
        </p:txBody>
      </p:sp>
    </p:spTree>
    <p:extLst>
      <p:ext uri="{BB962C8B-B14F-4D97-AF65-F5344CB8AC3E}">
        <p14:creationId xmlns:p14="http://schemas.microsoft.com/office/powerpoint/2010/main" val="168681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7800" y="2087713"/>
            <a:ext cx="8769430" cy="1292662"/>
          </a:xfrm>
          <a:prstGeom prst="rect">
            <a:avLst/>
          </a:prstGeom>
          <a:noFill/>
        </p:spPr>
        <p:txBody>
          <a:bodyPr wrap="square" rtlCol="0">
            <a:spAutoFit/>
          </a:bodyPr>
          <a:lstStyle/>
          <a:p>
            <a:pPr marL="285750" indent="-285750">
              <a:buFont typeface="Arial" charset="0"/>
              <a:buChar char="•"/>
            </a:pPr>
            <a:r>
              <a:rPr lang="en-US" sz="2600" dirty="0" smtClean="0">
                <a:solidFill>
                  <a:schemeClr val="bg1"/>
                </a:solidFill>
                <a:latin typeface="Bangla Sangam MN" charset="0"/>
                <a:ea typeface="Bangla Sangam MN" charset="0"/>
                <a:cs typeface="Bangla Sangam MN" charset="0"/>
              </a:rPr>
              <a:t>Normally just assume constant escape fraction.</a:t>
            </a:r>
          </a:p>
          <a:p>
            <a:pPr marL="285750" indent="-285750">
              <a:buFont typeface="Arial" charset="0"/>
              <a:buChar char="•"/>
            </a:pPr>
            <a:endParaRPr lang="en-US" sz="2600" dirty="0">
              <a:solidFill>
                <a:schemeClr val="bg1"/>
              </a:solidFill>
              <a:latin typeface="Bangla Sangam MN" charset="0"/>
              <a:ea typeface="Bangla Sangam MN" charset="0"/>
              <a:cs typeface="Bangla Sangam MN" charset="0"/>
            </a:endParaRPr>
          </a:p>
          <a:p>
            <a:pPr marL="285750" indent="-285750">
              <a:buFont typeface="Arial" charset="0"/>
              <a:buChar char="•"/>
            </a:pPr>
            <a:endParaRPr lang="en-US" sz="2600" dirty="0" smtClean="0">
              <a:solidFill>
                <a:schemeClr val="bg1"/>
              </a:solidFill>
              <a:latin typeface="Bangla Sangam MN" charset="0"/>
              <a:ea typeface="Bangla Sangam MN" charset="0"/>
              <a:cs typeface="Bangla Sangam MN" charset="0"/>
            </a:endParaRPr>
          </a:p>
        </p:txBody>
      </p:sp>
      <p:sp>
        <p:nvSpPr>
          <p:cNvPr id="7" name="Title 1"/>
          <p:cNvSpPr>
            <a:spLocks noGrp="1"/>
          </p:cNvSpPr>
          <p:nvPr>
            <p:ph type="ctrTitle"/>
          </p:nvPr>
        </p:nvSpPr>
        <p:spPr>
          <a:xfrm>
            <a:off x="1408253" y="266217"/>
            <a:ext cx="9946511" cy="1350831"/>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Why?  Because It’s Easy!</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
        <p:nvSpPr>
          <p:cNvPr id="10" name="TextBox 9"/>
          <p:cNvSpPr txBox="1"/>
          <p:nvPr/>
        </p:nvSpPr>
        <p:spPr>
          <a:xfrm>
            <a:off x="2115894" y="6252714"/>
            <a:ext cx="2595606" cy="369332"/>
          </a:xfrm>
          <a:prstGeom prst="rect">
            <a:avLst/>
          </a:prstGeom>
          <a:noFill/>
        </p:spPr>
        <p:txBody>
          <a:bodyPr wrap="square" rtlCol="0">
            <a:spAutoFit/>
          </a:bodyPr>
          <a:lstStyle/>
          <a:p>
            <a:r>
              <a:rPr lang="en-US" dirty="0" smtClean="0">
                <a:solidFill>
                  <a:schemeClr val="bg1"/>
                </a:solidFill>
                <a:latin typeface="Bangla Sangam MN" charset="0"/>
                <a:ea typeface="Bangla Sangam MN" charset="0"/>
                <a:cs typeface="Bangla Sangam MN" charset="0"/>
              </a:rPr>
              <a:t>(</a:t>
            </a:r>
            <a:r>
              <a:rPr lang="en-US" dirty="0" err="1" smtClean="0">
                <a:solidFill>
                  <a:schemeClr val="bg1"/>
                </a:solidFill>
                <a:latin typeface="Bangla Sangam MN" charset="0"/>
                <a:ea typeface="Bangla Sangam MN" charset="0"/>
                <a:cs typeface="Bangla Sangam MN" charset="0"/>
              </a:rPr>
              <a:t>Kimm</a:t>
            </a:r>
            <a:r>
              <a:rPr lang="en-US" dirty="0" smtClean="0">
                <a:solidFill>
                  <a:schemeClr val="bg1"/>
                </a:solidFill>
                <a:latin typeface="Bangla Sangam MN" charset="0"/>
                <a:ea typeface="Bangla Sangam MN" charset="0"/>
                <a:cs typeface="Bangla Sangam MN" charset="0"/>
              </a:rPr>
              <a:t> et al., 2016)</a:t>
            </a:r>
            <a:endParaRPr lang="en-US" dirty="0">
              <a:solidFill>
                <a:schemeClr val="bg1"/>
              </a:solidFill>
              <a:latin typeface="Bangla Sangam MN" charset="0"/>
              <a:ea typeface="Bangla Sangam MN" charset="0"/>
              <a:cs typeface="Bangla Sangam MN" charset="0"/>
            </a:endParaRPr>
          </a:p>
        </p:txBody>
      </p:sp>
      <p:sp>
        <p:nvSpPr>
          <p:cNvPr id="11" name="TextBox 10"/>
          <p:cNvSpPr txBox="1"/>
          <p:nvPr/>
        </p:nvSpPr>
        <p:spPr>
          <a:xfrm>
            <a:off x="7845868" y="6156064"/>
            <a:ext cx="2595606" cy="369332"/>
          </a:xfrm>
          <a:prstGeom prst="rect">
            <a:avLst/>
          </a:prstGeom>
          <a:noFill/>
        </p:spPr>
        <p:txBody>
          <a:bodyPr wrap="square" rtlCol="0">
            <a:spAutoFit/>
          </a:bodyPr>
          <a:lstStyle/>
          <a:p>
            <a:r>
              <a:rPr lang="en-US" dirty="0" smtClean="0">
                <a:solidFill>
                  <a:schemeClr val="bg1"/>
                </a:solidFill>
                <a:latin typeface="Bangla Sangam MN" charset="0"/>
                <a:ea typeface="Bangla Sangam MN" charset="0"/>
                <a:cs typeface="Bangla Sangam MN" charset="0"/>
              </a:rPr>
              <a:t>(</a:t>
            </a:r>
            <a:r>
              <a:rPr lang="en-US" dirty="0" err="1" smtClean="0">
                <a:solidFill>
                  <a:schemeClr val="bg1"/>
                </a:solidFill>
                <a:latin typeface="Bangla Sangam MN" charset="0"/>
                <a:ea typeface="Bangla Sangam MN" charset="0"/>
                <a:cs typeface="Bangla Sangam MN" charset="0"/>
              </a:rPr>
              <a:t>Paardekooper</a:t>
            </a:r>
            <a:r>
              <a:rPr lang="en-US" dirty="0" smtClean="0">
                <a:solidFill>
                  <a:schemeClr val="bg1"/>
                </a:solidFill>
                <a:latin typeface="Bangla Sangam MN" charset="0"/>
                <a:ea typeface="Bangla Sangam MN" charset="0"/>
                <a:cs typeface="Bangla Sangam MN" charset="0"/>
              </a:rPr>
              <a:t> 2015)</a:t>
            </a:r>
            <a:endParaRPr lang="en-US" dirty="0">
              <a:solidFill>
                <a:schemeClr val="bg1"/>
              </a:solidFill>
              <a:latin typeface="Bangla Sangam MN" charset="0"/>
              <a:ea typeface="Bangla Sangam MN" charset="0"/>
              <a:cs typeface="Bangla Sangam MN"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253" y="2734044"/>
            <a:ext cx="3378200" cy="3416300"/>
          </a:xfrm>
          <a:prstGeom prst="rect">
            <a:avLst/>
          </a:prstGeom>
        </p:spPr>
      </p:pic>
      <p:cxnSp>
        <p:nvCxnSpPr>
          <p:cNvPr id="5" name="Straight Arrow Connector 4"/>
          <p:cNvCxnSpPr/>
          <p:nvPr/>
        </p:nvCxnSpPr>
        <p:spPr>
          <a:xfrm flipV="1">
            <a:off x="1036320" y="4442194"/>
            <a:ext cx="1459568" cy="739406"/>
          </a:xfrm>
          <a:prstGeom prst="straightConnector1">
            <a:avLst/>
          </a:prstGeom>
          <a:ln w="63500">
            <a:solidFill>
              <a:srgbClr val="C49B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0" y="5396805"/>
            <a:ext cx="1630680" cy="1692771"/>
          </a:xfrm>
          <a:prstGeom prst="rect">
            <a:avLst/>
          </a:prstGeom>
          <a:noFill/>
        </p:spPr>
        <p:txBody>
          <a:bodyPr wrap="square" rtlCol="0">
            <a:spAutoFit/>
          </a:bodyPr>
          <a:lstStyle/>
          <a:p>
            <a:r>
              <a:rPr lang="en-US" sz="2000" dirty="0" smtClean="0">
                <a:solidFill>
                  <a:schemeClr val="bg1"/>
                </a:solidFill>
                <a:latin typeface="Bangla Sangam MN" charset="0"/>
                <a:ea typeface="Bangla Sangam MN" charset="0"/>
                <a:cs typeface="Bangla Sangam MN" charset="0"/>
              </a:rPr>
              <a:t>Radiation Feedback</a:t>
            </a:r>
          </a:p>
          <a:p>
            <a:pPr marL="285750" indent="-285750">
              <a:buFont typeface="Arial" charset="0"/>
              <a:buChar char="•"/>
            </a:pPr>
            <a:endParaRPr lang="en-US" sz="3200" dirty="0">
              <a:solidFill>
                <a:schemeClr val="bg1"/>
              </a:solidFill>
              <a:latin typeface="Bangla Sangam MN" charset="0"/>
              <a:ea typeface="Bangla Sangam MN" charset="0"/>
              <a:cs typeface="Bangla Sangam MN" charset="0"/>
            </a:endParaRPr>
          </a:p>
          <a:p>
            <a:pPr marL="285750" indent="-285750">
              <a:buFont typeface="Arial" charset="0"/>
              <a:buChar char="•"/>
            </a:pPr>
            <a:endParaRPr lang="en-US" sz="3200" dirty="0" smtClean="0">
              <a:solidFill>
                <a:schemeClr val="bg1"/>
              </a:solidFill>
              <a:latin typeface="Bangla Sangam MN" charset="0"/>
              <a:ea typeface="Bangla Sangam MN" charset="0"/>
              <a:cs typeface="Bangla Sangam MN" charset="0"/>
            </a:endParaRPr>
          </a:p>
        </p:txBody>
      </p:sp>
      <p:cxnSp>
        <p:nvCxnSpPr>
          <p:cNvPr id="15" name="Straight Arrow Connector 14"/>
          <p:cNvCxnSpPr/>
          <p:nvPr/>
        </p:nvCxnSpPr>
        <p:spPr>
          <a:xfrm flipH="1" flipV="1">
            <a:off x="3413698" y="4191000"/>
            <a:ext cx="1744688" cy="807720"/>
          </a:xfrm>
          <a:prstGeom prst="straightConnector1">
            <a:avLst/>
          </a:prstGeom>
          <a:ln w="63500">
            <a:solidFill>
              <a:srgbClr val="C49B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14916" y="5145611"/>
            <a:ext cx="1630680" cy="1384995"/>
          </a:xfrm>
          <a:prstGeom prst="rect">
            <a:avLst/>
          </a:prstGeom>
          <a:noFill/>
        </p:spPr>
        <p:txBody>
          <a:bodyPr wrap="square" rtlCol="0">
            <a:spAutoFit/>
          </a:bodyPr>
          <a:lstStyle/>
          <a:p>
            <a:r>
              <a:rPr lang="en-US" sz="2000" dirty="0" smtClean="0">
                <a:solidFill>
                  <a:schemeClr val="bg1"/>
                </a:solidFill>
                <a:latin typeface="Bangla Sangam MN" charset="0"/>
                <a:ea typeface="Bangla Sangam MN" charset="0"/>
                <a:cs typeface="Bangla Sangam MN" charset="0"/>
              </a:rPr>
              <a:t>SN Blowout</a:t>
            </a:r>
          </a:p>
          <a:p>
            <a:pPr marL="285750" indent="-285750">
              <a:buFont typeface="Arial" charset="0"/>
              <a:buChar char="•"/>
            </a:pPr>
            <a:endParaRPr lang="en-US" sz="3200" dirty="0">
              <a:solidFill>
                <a:schemeClr val="bg1"/>
              </a:solidFill>
              <a:latin typeface="Bangla Sangam MN" charset="0"/>
              <a:ea typeface="Bangla Sangam MN" charset="0"/>
              <a:cs typeface="Bangla Sangam MN" charset="0"/>
            </a:endParaRPr>
          </a:p>
          <a:p>
            <a:pPr marL="285750" indent="-285750">
              <a:buFont typeface="Arial" charset="0"/>
              <a:buChar char="•"/>
            </a:pPr>
            <a:endParaRPr lang="en-US" sz="3200" dirty="0" smtClean="0">
              <a:solidFill>
                <a:schemeClr val="bg1"/>
              </a:solidFill>
              <a:latin typeface="Bangla Sangam MN" charset="0"/>
              <a:ea typeface="Bangla Sangam MN" charset="0"/>
              <a:cs typeface="Bangla Sangam MN" charset="0"/>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4868" y="2880359"/>
            <a:ext cx="3304534" cy="1792677"/>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7135" y="4910637"/>
            <a:ext cx="4564026" cy="972336"/>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2301" y="2880359"/>
            <a:ext cx="3468813" cy="1792677"/>
          </a:xfrm>
          <a:prstGeom prst="rect">
            <a:avLst/>
          </a:prstGeom>
        </p:spPr>
      </p:pic>
    </p:spTree>
    <p:extLst>
      <p:ext uri="{BB962C8B-B14F-4D97-AF65-F5344CB8AC3E}">
        <p14:creationId xmlns:p14="http://schemas.microsoft.com/office/powerpoint/2010/main" val="8792843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7800" y="2087713"/>
            <a:ext cx="8769430" cy="1292662"/>
          </a:xfrm>
          <a:prstGeom prst="rect">
            <a:avLst/>
          </a:prstGeom>
          <a:noFill/>
        </p:spPr>
        <p:txBody>
          <a:bodyPr wrap="square" rtlCol="0">
            <a:spAutoFit/>
          </a:bodyPr>
          <a:lstStyle/>
          <a:p>
            <a:pPr marL="285750" indent="-285750">
              <a:buFont typeface="Arial" charset="0"/>
              <a:buChar char="•"/>
            </a:pPr>
            <a:r>
              <a:rPr lang="en-US" sz="2600" dirty="0" smtClean="0">
                <a:solidFill>
                  <a:schemeClr val="bg1"/>
                </a:solidFill>
                <a:latin typeface="Bangla Sangam MN" charset="0"/>
                <a:ea typeface="Bangla Sangam MN" charset="0"/>
                <a:cs typeface="Bangla Sangam MN" charset="0"/>
              </a:rPr>
              <a:t>Normally just assume constant escape fraction.</a:t>
            </a:r>
          </a:p>
          <a:p>
            <a:pPr marL="285750" indent="-285750">
              <a:buFont typeface="Arial" charset="0"/>
              <a:buChar char="•"/>
            </a:pPr>
            <a:endParaRPr lang="en-US" sz="2600" dirty="0">
              <a:solidFill>
                <a:schemeClr val="bg1"/>
              </a:solidFill>
              <a:latin typeface="Bangla Sangam MN" charset="0"/>
              <a:ea typeface="Bangla Sangam MN" charset="0"/>
              <a:cs typeface="Bangla Sangam MN" charset="0"/>
            </a:endParaRPr>
          </a:p>
          <a:p>
            <a:pPr marL="285750" indent="-285750">
              <a:buFont typeface="Arial" charset="0"/>
              <a:buChar char="•"/>
            </a:pPr>
            <a:endParaRPr lang="en-US" sz="2600" dirty="0" smtClean="0">
              <a:solidFill>
                <a:schemeClr val="bg1"/>
              </a:solidFill>
              <a:latin typeface="Bangla Sangam MN" charset="0"/>
              <a:ea typeface="Bangla Sangam MN" charset="0"/>
              <a:cs typeface="Bangla Sangam MN" charset="0"/>
            </a:endParaRPr>
          </a:p>
        </p:txBody>
      </p:sp>
      <p:sp>
        <p:nvSpPr>
          <p:cNvPr id="7" name="Title 1"/>
          <p:cNvSpPr>
            <a:spLocks noGrp="1"/>
          </p:cNvSpPr>
          <p:nvPr>
            <p:ph type="ctrTitle"/>
          </p:nvPr>
        </p:nvSpPr>
        <p:spPr>
          <a:xfrm>
            <a:off x="1408253" y="266217"/>
            <a:ext cx="9946511" cy="1350831"/>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Why?  Because It’s Easy!</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018" y="2734044"/>
            <a:ext cx="7430947" cy="3091024"/>
          </a:xfrm>
          <a:prstGeom prst="rect">
            <a:avLst/>
          </a:prstGeom>
        </p:spPr>
      </p:pic>
      <p:sp>
        <p:nvSpPr>
          <p:cNvPr id="12" name="TextBox 11"/>
          <p:cNvSpPr txBox="1"/>
          <p:nvPr/>
        </p:nvSpPr>
        <p:spPr>
          <a:xfrm>
            <a:off x="5083704" y="6102067"/>
            <a:ext cx="2841095" cy="369332"/>
          </a:xfrm>
          <a:prstGeom prst="rect">
            <a:avLst/>
          </a:prstGeom>
          <a:noFill/>
        </p:spPr>
        <p:txBody>
          <a:bodyPr wrap="square" rtlCol="0">
            <a:spAutoFit/>
          </a:bodyPr>
          <a:lstStyle/>
          <a:p>
            <a:r>
              <a:rPr lang="en-US" dirty="0" smtClean="0">
                <a:solidFill>
                  <a:schemeClr val="bg1"/>
                </a:solidFill>
                <a:latin typeface="Bangla Sangam MN" charset="0"/>
                <a:ea typeface="Bangla Sangam MN" charset="0"/>
                <a:cs typeface="Bangla Sangam MN" charset="0"/>
              </a:rPr>
              <a:t>(</a:t>
            </a:r>
            <a:r>
              <a:rPr lang="en-US" dirty="0" err="1" smtClean="0">
                <a:solidFill>
                  <a:schemeClr val="bg1"/>
                </a:solidFill>
                <a:latin typeface="Bangla Sangam MN" charset="0"/>
                <a:ea typeface="Bangla Sangam MN" charset="0"/>
                <a:cs typeface="Bangla Sangam MN" charset="0"/>
              </a:rPr>
              <a:t>Paardekooper</a:t>
            </a:r>
            <a:r>
              <a:rPr lang="en-US" dirty="0" smtClean="0">
                <a:solidFill>
                  <a:schemeClr val="bg1"/>
                </a:solidFill>
                <a:latin typeface="Bangla Sangam MN" charset="0"/>
                <a:ea typeface="Bangla Sangam MN" charset="0"/>
                <a:cs typeface="Bangla Sangam MN" charset="0"/>
              </a:rPr>
              <a:t> 2015)</a:t>
            </a:r>
            <a:endParaRPr lang="en-US" dirty="0">
              <a:solidFill>
                <a:schemeClr val="bg1"/>
              </a:solidFill>
              <a:latin typeface="Bangla Sangam MN" charset="0"/>
              <a:ea typeface="Bangla Sangam MN" charset="0"/>
              <a:cs typeface="Bangla Sangam MN" charset="0"/>
            </a:endParaRPr>
          </a:p>
        </p:txBody>
      </p:sp>
    </p:spTree>
    <p:extLst>
      <p:ext uri="{BB962C8B-B14F-4D97-AF65-F5344CB8AC3E}">
        <p14:creationId xmlns:p14="http://schemas.microsoft.com/office/powerpoint/2010/main" val="13071624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7800" y="2087713"/>
            <a:ext cx="11861800" cy="4524315"/>
          </a:xfrm>
          <a:prstGeom prst="rect">
            <a:avLst/>
          </a:prstGeom>
          <a:noFill/>
        </p:spPr>
        <p:txBody>
          <a:bodyPr wrap="square" rtlCol="0">
            <a:spAutoFit/>
          </a:bodyPr>
          <a:lstStyle/>
          <a:p>
            <a:r>
              <a:rPr lang="en-US" sz="3600" dirty="0" smtClean="0">
                <a:solidFill>
                  <a:schemeClr val="bg1"/>
                </a:solidFill>
                <a:latin typeface="Bangla Sangam MN" charset="0"/>
                <a:ea typeface="Bangla Sangam MN" charset="0"/>
                <a:cs typeface="Bangla Sangam MN" charset="0"/>
              </a:rPr>
              <a:t>Is it possible to model the Epoch of Reionization using a more physically motivated escape fraction parameterization?</a:t>
            </a:r>
          </a:p>
          <a:p>
            <a:endParaRPr lang="en-US" sz="3600" dirty="0" smtClean="0">
              <a:solidFill>
                <a:schemeClr val="bg1"/>
              </a:solidFill>
              <a:latin typeface="Bangla Sangam MN" charset="0"/>
              <a:ea typeface="Bangla Sangam MN" charset="0"/>
              <a:cs typeface="Bangla Sangam MN" charset="0"/>
            </a:endParaRPr>
          </a:p>
          <a:p>
            <a:endParaRPr lang="en-US" sz="3600" dirty="0">
              <a:solidFill>
                <a:schemeClr val="bg1"/>
              </a:solidFill>
              <a:latin typeface="Bangla Sangam MN" charset="0"/>
              <a:ea typeface="Bangla Sangam MN" charset="0"/>
              <a:cs typeface="Bangla Sangam MN" charset="0"/>
            </a:endParaRPr>
          </a:p>
          <a:p>
            <a:pPr marL="571500" indent="-571500">
              <a:buFont typeface="Arial" charset="0"/>
              <a:buChar char="•"/>
            </a:pPr>
            <a:r>
              <a:rPr lang="en-US" sz="2800" dirty="0" smtClean="0">
                <a:solidFill>
                  <a:schemeClr val="bg1"/>
                </a:solidFill>
                <a:latin typeface="Bangla Sangam MN" charset="0"/>
                <a:ea typeface="Bangla Sangam MN" charset="0"/>
                <a:cs typeface="Bangla Sangam MN" charset="0"/>
              </a:rPr>
              <a:t>What are the `key’ observations/measurements/results that we have to match?</a:t>
            </a:r>
          </a:p>
          <a:p>
            <a:pPr marL="285750" indent="-285750">
              <a:buFont typeface="Arial" charset="0"/>
              <a:buChar char="•"/>
            </a:pPr>
            <a:endParaRPr lang="en-US" sz="2600" dirty="0">
              <a:solidFill>
                <a:schemeClr val="bg1"/>
              </a:solidFill>
              <a:latin typeface="Bangla Sangam MN" charset="0"/>
              <a:ea typeface="Bangla Sangam MN" charset="0"/>
              <a:cs typeface="Bangla Sangam MN" charset="0"/>
            </a:endParaRPr>
          </a:p>
          <a:p>
            <a:pPr marL="285750" indent="-285750">
              <a:buFont typeface="Arial" charset="0"/>
              <a:buChar char="•"/>
            </a:pPr>
            <a:endParaRPr lang="en-US" sz="2600" dirty="0" smtClean="0">
              <a:solidFill>
                <a:schemeClr val="bg1"/>
              </a:solidFill>
              <a:latin typeface="Bangla Sangam MN" charset="0"/>
              <a:ea typeface="Bangla Sangam MN" charset="0"/>
              <a:cs typeface="Bangla Sangam MN" charset="0"/>
            </a:endParaRPr>
          </a:p>
        </p:txBody>
      </p:sp>
      <p:sp>
        <p:nvSpPr>
          <p:cNvPr id="7" name="Title 1"/>
          <p:cNvSpPr>
            <a:spLocks noGrp="1"/>
          </p:cNvSpPr>
          <p:nvPr>
            <p:ph type="ctrTitle"/>
          </p:nvPr>
        </p:nvSpPr>
        <p:spPr>
          <a:xfrm>
            <a:off x="1408253" y="266217"/>
            <a:ext cx="9946511" cy="1350831"/>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Our Aim</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Tree>
    <p:extLst>
      <p:ext uri="{BB962C8B-B14F-4D97-AF65-F5344CB8AC3E}">
        <p14:creationId xmlns:p14="http://schemas.microsoft.com/office/powerpoint/2010/main" val="8863235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1408253" y="266217"/>
            <a:ext cx="9946511" cy="1350831"/>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Ionizing Photons </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
        <p:nvSpPr>
          <p:cNvPr id="4" name="TextBox 3"/>
          <p:cNvSpPr txBox="1"/>
          <p:nvPr/>
        </p:nvSpPr>
        <p:spPr>
          <a:xfrm>
            <a:off x="193040" y="1617048"/>
            <a:ext cx="11572240" cy="2492990"/>
          </a:xfrm>
          <a:prstGeom prst="rect">
            <a:avLst/>
          </a:prstGeom>
          <a:noFill/>
        </p:spPr>
        <p:txBody>
          <a:bodyPr wrap="square" rtlCol="0">
            <a:spAutoFit/>
          </a:bodyPr>
          <a:lstStyle/>
          <a:p>
            <a:pPr marL="285750" indent="-285750">
              <a:buFont typeface="Arial" charset="0"/>
              <a:buChar char="•"/>
            </a:pPr>
            <a:r>
              <a:rPr lang="en-US" sz="2600" dirty="0" smtClean="0">
                <a:solidFill>
                  <a:schemeClr val="bg1"/>
                </a:solidFill>
                <a:latin typeface="Bangla Sangam MN" charset="0"/>
                <a:ea typeface="Bangla Sangam MN" charset="0"/>
                <a:cs typeface="Bangla Sangam MN" charset="0"/>
              </a:rPr>
              <a:t>Use a galaxy based ionizing photon prescription that depends upon the galaxies SFR.</a:t>
            </a:r>
          </a:p>
          <a:p>
            <a:pPr marL="285750" indent="-285750">
              <a:buFont typeface="Arial" charset="0"/>
              <a:buChar char="•"/>
            </a:pPr>
            <a:endParaRPr lang="en-US" sz="2600" dirty="0">
              <a:solidFill>
                <a:schemeClr val="bg1"/>
              </a:solidFill>
              <a:latin typeface="Bangla Sangam MN" charset="0"/>
              <a:ea typeface="Bangla Sangam MN" charset="0"/>
              <a:cs typeface="Bangla Sangam MN" charset="0"/>
            </a:endParaRPr>
          </a:p>
          <a:p>
            <a:pPr marL="742950" lvl="1" indent="-285750">
              <a:buFont typeface="Arial" charset="0"/>
              <a:buChar char="•"/>
            </a:pPr>
            <a:r>
              <a:rPr lang="en-US" sz="2600" dirty="0">
                <a:solidFill>
                  <a:schemeClr val="bg1"/>
                </a:solidFill>
                <a:latin typeface="Bangla Sangam MN" charset="0"/>
                <a:ea typeface="Bangla Sangam MN" charset="0"/>
                <a:cs typeface="Bangla Sangam MN" charset="0"/>
              </a:rPr>
              <a:t>C</a:t>
            </a:r>
            <a:r>
              <a:rPr lang="en-US" sz="2600" dirty="0" smtClean="0">
                <a:solidFill>
                  <a:schemeClr val="bg1"/>
                </a:solidFill>
                <a:latin typeface="Bangla Sangam MN" charset="0"/>
                <a:ea typeface="Bangla Sangam MN" charset="0"/>
                <a:cs typeface="Bangla Sangam MN" charset="0"/>
              </a:rPr>
              <a:t>an use local galaxy properties to determine </a:t>
            </a:r>
            <a:r>
              <a:rPr lang="en-US" sz="2600" dirty="0" err="1" smtClean="0">
                <a:solidFill>
                  <a:schemeClr val="bg1"/>
                </a:solidFill>
                <a:latin typeface="Bangla Sangam MN" charset="0"/>
                <a:ea typeface="Bangla Sangam MN" charset="0"/>
                <a:cs typeface="Bangla Sangam MN" charset="0"/>
              </a:rPr>
              <a:t>f</a:t>
            </a:r>
            <a:r>
              <a:rPr lang="en-US" sz="2600" baseline="-25000" dirty="0" err="1" smtClean="0">
                <a:solidFill>
                  <a:schemeClr val="bg1"/>
                </a:solidFill>
                <a:latin typeface="Bangla Sangam MN" charset="0"/>
                <a:ea typeface="Bangla Sangam MN" charset="0"/>
                <a:cs typeface="Bangla Sangam MN" charset="0"/>
              </a:rPr>
              <a:t>esc</a:t>
            </a:r>
            <a:r>
              <a:rPr lang="en-US" sz="2600" dirty="0" smtClean="0">
                <a:solidFill>
                  <a:schemeClr val="bg1"/>
                </a:solidFill>
                <a:latin typeface="Bangla Sangam MN" charset="0"/>
                <a:ea typeface="Bangla Sangam MN" charset="0"/>
                <a:cs typeface="Bangla Sangam MN" charset="0"/>
              </a:rPr>
              <a:t>. </a:t>
            </a:r>
          </a:p>
          <a:p>
            <a:pPr marL="285750" indent="-285750">
              <a:buFont typeface="Arial" charset="0"/>
              <a:buChar char="•"/>
            </a:pPr>
            <a:endParaRPr lang="en-US" sz="2600" dirty="0">
              <a:solidFill>
                <a:schemeClr val="bg1"/>
              </a:solidFill>
              <a:latin typeface="Bangla Sangam MN" charset="0"/>
              <a:ea typeface="Bangla Sangam MN" charset="0"/>
              <a:cs typeface="Bangla Sangam MN" charset="0"/>
            </a:endParaRPr>
          </a:p>
          <a:p>
            <a:pPr marL="285750" indent="-285750">
              <a:buFont typeface="Arial" charset="0"/>
              <a:buChar char="•"/>
            </a:pPr>
            <a:endParaRPr lang="en-US" sz="2600" dirty="0" smtClean="0">
              <a:solidFill>
                <a:schemeClr val="bg1"/>
              </a:solidFill>
              <a:latin typeface="Bangla Sangam MN" charset="0"/>
              <a:ea typeface="Bangla Sangam MN" charset="0"/>
              <a:cs typeface="Bangla Sangam MN"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1324" y="3317818"/>
            <a:ext cx="4663440" cy="349758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368" y="3317818"/>
            <a:ext cx="4663440" cy="3497580"/>
          </a:xfrm>
          <a:prstGeom prst="rect">
            <a:avLst/>
          </a:prstGeom>
        </p:spPr>
      </p:pic>
    </p:spTree>
    <p:extLst>
      <p:ext uri="{BB962C8B-B14F-4D97-AF65-F5344CB8AC3E}">
        <p14:creationId xmlns:p14="http://schemas.microsoft.com/office/powerpoint/2010/main" val="18225287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1408253" y="246888"/>
            <a:ext cx="9946511" cy="1350831"/>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Ionizing Photons </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
        <p:nvSpPr>
          <p:cNvPr id="4" name="TextBox 3"/>
          <p:cNvSpPr txBox="1"/>
          <p:nvPr/>
        </p:nvSpPr>
        <p:spPr>
          <a:xfrm>
            <a:off x="193040" y="1617048"/>
            <a:ext cx="11572240" cy="2492990"/>
          </a:xfrm>
          <a:prstGeom prst="rect">
            <a:avLst/>
          </a:prstGeom>
          <a:noFill/>
        </p:spPr>
        <p:txBody>
          <a:bodyPr wrap="square" rtlCol="0">
            <a:spAutoFit/>
          </a:bodyPr>
          <a:lstStyle/>
          <a:p>
            <a:pPr marL="285750" indent="-285750">
              <a:buFont typeface="Arial" charset="0"/>
              <a:buChar char="•"/>
            </a:pPr>
            <a:r>
              <a:rPr lang="en-US" sz="2600" dirty="0" smtClean="0">
                <a:solidFill>
                  <a:schemeClr val="bg1"/>
                </a:solidFill>
                <a:latin typeface="Bangla Sangam MN" charset="0"/>
                <a:ea typeface="Bangla Sangam MN" charset="0"/>
                <a:cs typeface="Bangla Sangam MN" charset="0"/>
              </a:rPr>
              <a:t>Use a galaxy based ionizing photon prescription that depends upon the galaxies SFR.</a:t>
            </a:r>
          </a:p>
          <a:p>
            <a:pPr marL="285750" indent="-285750">
              <a:buFont typeface="Arial" charset="0"/>
              <a:buChar char="•"/>
            </a:pPr>
            <a:endParaRPr lang="en-US" sz="2600" dirty="0">
              <a:solidFill>
                <a:schemeClr val="bg1"/>
              </a:solidFill>
              <a:latin typeface="Bangla Sangam MN" charset="0"/>
              <a:ea typeface="Bangla Sangam MN" charset="0"/>
              <a:cs typeface="Bangla Sangam MN" charset="0"/>
            </a:endParaRPr>
          </a:p>
          <a:p>
            <a:pPr marL="742950" lvl="1" indent="-285750">
              <a:buFont typeface="Arial" charset="0"/>
              <a:buChar char="•"/>
            </a:pPr>
            <a:r>
              <a:rPr lang="en-US" sz="2600" dirty="0">
                <a:solidFill>
                  <a:schemeClr val="bg1"/>
                </a:solidFill>
                <a:latin typeface="Bangla Sangam MN" charset="0"/>
                <a:ea typeface="Bangla Sangam MN" charset="0"/>
                <a:cs typeface="Bangla Sangam MN" charset="0"/>
              </a:rPr>
              <a:t>C</a:t>
            </a:r>
            <a:r>
              <a:rPr lang="en-US" sz="2600" dirty="0" smtClean="0">
                <a:solidFill>
                  <a:schemeClr val="bg1"/>
                </a:solidFill>
                <a:latin typeface="Bangla Sangam MN" charset="0"/>
                <a:ea typeface="Bangla Sangam MN" charset="0"/>
                <a:cs typeface="Bangla Sangam MN" charset="0"/>
              </a:rPr>
              <a:t>an use local galaxy properties to determine </a:t>
            </a:r>
            <a:r>
              <a:rPr lang="en-US" sz="2600" dirty="0" err="1" smtClean="0">
                <a:solidFill>
                  <a:schemeClr val="bg1"/>
                </a:solidFill>
                <a:latin typeface="Bangla Sangam MN" charset="0"/>
                <a:ea typeface="Bangla Sangam MN" charset="0"/>
                <a:cs typeface="Bangla Sangam MN" charset="0"/>
              </a:rPr>
              <a:t>f</a:t>
            </a:r>
            <a:r>
              <a:rPr lang="en-US" sz="2600" baseline="-25000" dirty="0" err="1" smtClean="0">
                <a:solidFill>
                  <a:schemeClr val="bg1"/>
                </a:solidFill>
                <a:latin typeface="Bangla Sangam MN" charset="0"/>
                <a:ea typeface="Bangla Sangam MN" charset="0"/>
                <a:cs typeface="Bangla Sangam MN" charset="0"/>
              </a:rPr>
              <a:t>esc</a:t>
            </a:r>
            <a:r>
              <a:rPr lang="en-US" sz="2600" dirty="0" smtClean="0">
                <a:solidFill>
                  <a:schemeClr val="bg1"/>
                </a:solidFill>
                <a:latin typeface="Bangla Sangam MN" charset="0"/>
                <a:ea typeface="Bangla Sangam MN" charset="0"/>
                <a:cs typeface="Bangla Sangam MN" charset="0"/>
              </a:rPr>
              <a:t>. </a:t>
            </a:r>
          </a:p>
          <a:p>
            <a:pPr marL="285750" indent="-285750">
              <a:buFont typeface="Arial" charset="0"/>
              <a:buChar char="•"/>
            </a:pPr>
            <a:endParaRPr lang="en-US" sz="2600" dirty="0">
              <a:solidFill>
                <a:schemeClr val="bg1"/>
              </a:solidFill>
              <a:latin typeface="Bangla Sangam MN" charset="0"/>
              <a:ea typeface="Bangla Sangam MN" charset="0"/>
              <a:cs typeface="Bangla Sangam MN" charset="0"/>
            </a:endParaRPr>
          </a:p>
          <a:p>
            <a:pPr marL="285750" indent="-285750">
              <a:buFont typeface="Arial" charset="0"/>
              <a:buChar char="•"/>
            </a:pPr>
            <a:endParaRPr lang="en-US" sz="2600" dirty="0" smtClean="0">
              <a:solidFill>
                <a:schemeClr val="bg1"/>
              </a:solidFill>
              <a:latin typeface="Bangla Sangam MN" charset="0"/>
              <a:ea typeface="Bangla Sangam MN" charset="0"/>
              <a:cs typeface="Bangla Sangam MN"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1324" y="3317818"/>
            <a:ext cx="4663440" cy="349758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368" y="3317818"/>
            <a:ext cx="4663440" cy="3497580"/>
          </a:xfrm>
          <a:prstGeom prst="rect">
            <a:avLst/>
          </a:prstGeom>
        </p:spPr>
      </p:pic>
      <p:sp>
        <p:nvSpPr>
          <p:cNvPr id="6" name="TextBox 5"/>
          <p:cNvSpPr txBox="1"/>
          <p:nvPr/>
        </p:nvSpPr>
        <p:spPr>
          <a:xfrm>
            <a:off x="474467" y="4112771"/>
            <a:ext cx="11397743" cy="1107996"/>
          </a:xfrm>
          <a:prstGeom prst="rect">
            <a:avLst/>
          </a:prstGeom>
          <a:solidFill>
            <a:schemeClr val="bg1"/>
          </a:solidFill>
          <a:effectLst/>
        </p:spPr>
        <p:txBody>
          <a:bodyPr wrap="square" rtlCol="0">
            <a:spAutoFit/>
          </a:bodyPr>
          <a:lstStyle/>
          <a:p>
            <a:r>
              <a:rPr lang="en-US" sz="6600" dirty="0">
                <a:ln>
                  <a:solidFill>
                    <a:schemeClr val="tx1"/>
                  </a:solidFill>
                </a:ln>
                <a:solidFill>
                  <a:srgbClr val="C00000"/>
                </a:solidFill>
                <a:effectLst>
                  <a:outerShdw blurRad="50800" dist="38100" dir="2700000" algn="tl" rotWithShape="0">
                    <a:prstClr val="black">
                      <a:alpha val="40000"/>
                    </a:prstClr>
                  </a:outerShdw>
                </a:effectLst>
                <a:latin typeface="Bangla Sangam MN" charset="0"/>
                <a:ea typeface="Bangla Sangam MN" charset="0"/>
                <a:cs typeface="Bangla Sangam MN" charset="0"/>
              </a:rPr>
              <a:t>O</a:t>
            </a:r>
            <a:r>
              <a:rPr lang="en-US" sz="6600" dirty="0" smtClean="0">
                <a:ln>
                  <a:solidFill>
                    <a:schemeClr val="tx1"/>
                  </a:solidFill>
                </a:ln>
                <a:solidFill>
                  <a:srgbClr val="C00000"/>
                </a:solidFill>
                <a:effectLst>
                  <a:outerShdw blurRad="50800" dist="38100" dir="2700000" algn="tl" rotWithShape="0">
                    <a:prstClr val="black">
                      <a:alpha val="40000"/>
                    </a:prstClr>
                  </a:outerShdw>
                </a:effectLst>
                <a:latin typeface="Bangla Sangam MN" charset="0"/>
                <a:ea typeface="Bangla Sangam MN" charset="0"/>
                <a:cs typeface="Bangla Sangam MN" charset="0"/>
              </a:rPr>
              <a:t>nly takes like 15 </a:t>
            </a:r>
            <a:r>
              <a:rPr lang="en-US" sz="6600" dirty="0" smtClean="0">
                <a:ln>
                  <a:solidFill>
                    <a:schemeClr val="tx1"/>
                  </a:solidFill>
                </a:ln>
                <a:solidFill>
                  <a:srgbClr val="C00000"/>
                </a:solidFill>
                <a:effectLst/>
                <a:latin typeface="Bangla Sangam MN" charset="0"/>
                <a:ea typeface="Bangla Sangam MN" charset="0"/>
                <a:cs typeface="Bangla Sangam MN" charset="0"/>
              </a:rPr>
              <a:t>minutes</a:t>
            </a:r>
            <a:r>
              <a:rPr lang="en-US" sz="6600" dirty="0" smtClean="0">
                <a:ln>
                  <a:solidFill>
                    <a:schemeClr val="tx1"/>
                  </a:solidFill>
                </a:ln>
                <a:solidFill>
                  <a:srgbClr val="C00000"/>
                </a:solidFill>
                <a:effectLst>
                  <a:outerShdw blurRad="50800" dist="38100" dir="2700000" algn="tl" rotWithShape="0">
                    <a:prstClr val="black">
                      <a:alpha val="40000"/>
                    </a:prstClr>
                  </a:outerShdw>
                </a:effectLst>
                <a:latin typeface="Bangla Sangam MN" charset="0"/>
                <a:ea typeface="Bangla Sangam MN" charset="0"/>
                <a:cs typeface="Bangla Sangam MN" charset="0"/>
              </a:rPr>
              <a:t>!</a:t>
            </a:r>
          </a:p>
        </p:txBody>
      </p:sp>
    </p:spTree>
    <p:extLst>
      <p:ext uri="{BB962C8B-B14F-4D97-AF65-F5344CB8AC3E}">
        <p14:creationId xmlns:p14="http://schemas.microsoft.com/office/powerpoint/2010/main" val="2995175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59049" y="1690688"/>
            <a:ext cx="7480300" cy="5027612"/>
          </a:xfrm>
          <a:prstGeom prst="rect">
            <a:avLst/>
          </a:prstGeom>
          <a:solidFill>
            <a:schemeClr val="accent1">
              <a:lumMod val="40000"/>
              <a:lumOff val="60000"/>
            </a:schemeClr>
          </a:solidFill>
          <a:effectLst>
            <a:glow rad="152400">
              <a:srgbClr val="F42300">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559047" y="1510482"/>
            <a:ext cx="4546601" cy="3051892"/>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rot="20048099">
            <a:off x="6307392" y="1485057"/>
            <a:ext cx="3736465" cy="2506091"/>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61655">
            <a:off x="7186835" y="4523755"/>
            <a:ext cx="3296790" cy="2260946"/>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rot="20996485">
            <a:off x="4026408" y="4130973"/>
            <a:ext cx="3736465" cy="2506091"/>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1270322">
            <a:off x="2157042" y="4632766"/>
            <a:ext cx="3103965" cy="1740333"/>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20795239">
            <a:off x="6851690" y="3247439"/>
            <a:ext cx="2202638" cy="1487837"/>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p:cNvGraphicFramePr>
            <a:graphicFrameLocks noGrp="1"/>
          </p:cNvGraphicFramePr>
          <p:nvPr>
            <p:extLst/>
          </p:nvPr>
        </p:nvGraphicFramePr>
        <p:xfrm>
          <a:off x="2559049" y="1712992"/>
          <a:ext cx="7480302" cy="5018244"/>
        </p:xfrm>
        <a:graphic>
          <a:graphicData uri="http://schemas.openxmlformats.org/drawingml/2006/table">
            <a:tbl>
              <a:tblPr firstRow="1" bandRow="1">
                <a:tableStyleId>{8A107856-5554-42FB-B03E-39F5DBC370BA}</a:tableStyleId>
              </a:tblPr>
              <a:tblGrid>
                <a:gridCol w="1246717"/>
                <a:gridCol w="1246717"/>
                <a:gridCol w="1246717"/>
                <a:gridCol w="1246717"/>
                <a:gridCol w="1246717"/>
                <a:gridCol w="1246717"/>
              </a:tblGrid>
              <a:tr h="836374">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836374">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836374">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836374">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836374">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836374">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bl>
          </a:graphicData>
        </a:graphic>
      </p:graphicFrame>
      <p:sp>
        <p:nvSpPr>
          <p:cNvPr id="2" name="Title 1"/>
          <p:cNvSpPr>
            <a:spLocks noGrp="1"/>
          </p:cNvSpPr>
          <p:nvPr>
            <p:ph type="title"/>
          </p:nvPr>
        </p:nvSpPr>
        <p:spPr>
          <a:xfrm>
            <a:off x="838200" y="365125"/>
            <a:ext cx="11689080" cy="1325563"/>
          </a:xfrm>
        </p:spPr>
        <p:txBody>
          <a:bodyPr>
            <a:noAutofit/>
          </a:bodyPr>
          <a:lstStyle/>
          <a:p>
            <a:r>
              <a:rPr lang="en-US" sz="5000" b="1" dirty="0" smtClean="0">
                <a:ln>
                  <a:solidFill>
                    <a:schemeClr val="tx1">
                      <a:alpha val="70000"/>
                    </a:schemeClr>
                  </a:solidFill>
                </a:ln>
                <a:solidFill>
                  <a:srgbClr val="C49B00"/>
                </a:solidFill>
                <a:latin typeface="Bangla Sangam MN" charset="0"/>
              </a:rPr>
              <a:t>SAGE Can Only Handle Thyme</a:t>
            </a:r>
            <a:endParaRPr lang="en-US" sz="5000" dirty="0">
              <a:ln>
                <a:solidFill>
                  <a:schemeClr val="tx1">
                    <a:alpha val="70000"/>
                  </a:schemeClr>
                </a:solidFill>
              </a:ln>
              <a:solidFill>
                <a:srgbClr val="C49B00"/>
              </a:solidFill>
            </a:endParaRPr>
          </a:p>
        </p:txBody>
      </p:sp>
      <p:sp>
        <p:nvSpPr>
          <p:cNvPr id="12" name="5-Point Star 11"/>
          <p:cNvSpPr/>
          <p:nvPr/>
        </p:nvSpPr>
        <p:spPr>
          <a:xfrm>
            <a:off x="3225800" y="4567584"/>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5-Point Star 4"/>
          <p:cNvSpPr/>
          <p:nvPr/>
        </p:nvSpPr>
        <p:spPr>
          <a:xfrm>
            <a:off x="2870200" y="1793428"/>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p:cNvSpPr/>
          <p:nvPr/>
        </p:nvSpPr>
        <p:spPr>
          <a:xfrm>
            <a:off x="3505200" y="2426840"/>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5-Point Star 5"/>
          <p:cNvSpPr/>
          <p:nvPr/>
        </p:nvSpPr>
        <p:spPr>
          <a:xfrm>
            <a:off x="6858000" y="5266878"/>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5-Point Star 7"/>
          <p:cNvSpPr/>
          <p:nvPr/>
        </p:nvSpPr>
        <p:spPr>
          <a:xfrm>
            <a:off x="8128000" y="2166490"/>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p:cNvSpPr/>
          <p:nvPr/>
        </p:nvSpPr>
        <p:spPr>
          <a:xfrm>
            <a:off x="4610100" y="5654228"/>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5153025" y="3420616"/>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9017000" y="4371528"/>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905750" y="1730612"/>
            <a:ext cx="539750" cy="646331"/>
          </a:xfrm>
          <a:prstGeom prst="rect">
            <a:avLst/>
          </a:prstGeom>
          <a:noFill/>
        </p:spPr>
        <p:txBody>
          <a:bodyPr wrap="square" rtlCol="0">
            <a:spAutoFit/>
          </a:bodyPr>
          <a:lstStyle/>
          <a:p>
            <a:r>
              <a:rPr lang="en-US" sz="3600" dirty="0">
                <a:solidFill>
                  <a:srgbClr val="D71E02"/>
                </a:solidFill>
                <a:effectLst>
                  <a:outerShdw blurRad="50800" dist="50800" dir="5400000" sx="105000" sy="105000" algn="ctr" rotWithShape="0">
                    <a:schemeClr val="tx1"/>
                  </a:outerShdw>
                </a:effectLst>
                <a:latin typeface="Bangla Sangam MN" charset="0"/>
                <a:ea typeface="Bangla Sangam MN" charset="0"/>
                <a:cs typeface="Bangla Sangam MN" charset="0"/>
              </a:rPr>
              <a:t>A</a:t>
            </a:r>
          </a:p>
        </p:txBody>
      </p:sp>
      <p:sp>
        <p:nvSpPr>
          <p:cNvPr id="16" name="5-Point Star 15"/>
          <p:cNvSpPr/>
          <p:nvPr/>
        </p:nvSpPr>
        <p:spPr>
          <a:xfrm>
            <a:off x="7493000" y="3807808"/>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8445500" y="2671766"/>
            <a:ext cx="101600" cy="841218"/>
          </a:xfrm>
          <a:prstGeom prst="straightConnector1">
            <a:avLst/>
          </a:prstGeom>
          <a:ln w="50800">
            <a:solidFill>
              <a:srgbClr val="D71E0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223123" y="3484642"/>
            <a:ext cx="539750" cy="646331"/>
          </a:xfrm>
          <a:prstGeom prst="rect">
            <a:avLst/>
          </a:prstGeom>
          <a:noFill/>
        </p:spPr>
        <p:txBody>
          <a:bodyPr wrap="square" rtlCol="0">
            <a:spAutoFit/>
          </a:bodyPr>
          <a:lstStyle/>
          <a:p>
            <a:r>
              <a:rPr lang="en-US" sz="3600" dirty="0" smtClean="0">
                <a:solidFill>
                  <a:srgbClr val="D71E02"/>
                </a:solidFill>
                <a:effectLst>
                  <a:outerShdw blurRad="50800" dist="50800" dir="5400000" sx="105000" sy="105000" algn="ctr" rotWithShape="0">
                    <a:schemeClr val="tx1"/>
                  </a:outerShdw>
                </a:effectLst>
                <a:latin typeface="Bangla Sangam MN" charset="0"/>
                <a:ea typeface="Bangla Sangam MN" charset="0"/>
                <a:cs typeface="Bangla Sangam MN" charset="0"/>
              </a:rPr>
              <a:t>B</a:t>
            </a:r>
            <a:endParaRPr lang="en-US" sz="3600" dirty="0">
              <a:solidFill>
                <a:srgbClr val="D71E02"/>
              </a:solidFill>
              <a:effectLst>
                <a:outerShdw blurRad="50800" dist="50800" dir="5400000" sx="105000" sy="105000" algn="ctr" rotWithShape="0">
                  <a:schemeClr val="tx1"/>
                </a:outerShdw>
              </a:effectLst>
              <a:latin typeface="Bangla Sangam MN" charset="0"/>
              <a:ea typeface="Bangla Sangam MN" charset="0"/>
              <a:cs typeface="Bangla Sangam MN" charset="0"/>
            </a:endParaRPr>
          </a:p>
        </p:txBody>
      </p:sp>
      <p:sp>
        <p:nvSpPr>
          <p:cNvPr id="18" name="5-Point Star 17"/>
          <p:cNvSpPr/>
          <p:nvPr/>
        </p:nvSpPr>
        <p:spPr>
          <a:xfrm>
            <a:off x="6134100" y="4892228"/>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269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1000"/>
                                        <p:tgtEl>
                                          <p:spTgt spid="3"/>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5"/>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7"/>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12"/>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9"/>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10"/>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18"/>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6"/>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16"/>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11"/>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17"/>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2" nodeType="clickEffect">
                                  <p:stCondLst>
                                    <p:cond delay="0"/>
                                  </p:stCondLst>
                                  <p:childTnLst>
                                    <p:set>
                                      <p:cBhvr>
                                        <p:cTn id="91" dur="1" fill="hold">
                                          <p:stCondLst>
                                            <p:cond delay="0"/>
                                          </p:stCondLst>
                                        </p:cTn>
                                        <p:tgtEl>
                                          <p:spTgt spid="5"/>
                                        </p:tgtEl>
                                        <p:attrNameLst>
                                          <p:attrName>style.visibility</p:attrName>
                                        </p:attrNameLst>
                                      </p:cBhvr>
                                      <p:to>
                                        <p:strVal val="visible"/>
                                      </p:to>
                                    </p:set>
                                  </p:childTnLst>
                                </p:cTn>
                              </p:par>
                              <p:par>
                                <p:cTn id="92" presetID="1" presetClass="entr" presetSubtype="0" fill="hold" grpId="2" nodeType="withEffect">
                                  <p:stCondLst>
                                    <p:cond delay="0"/>
                                  </p:stCondLst>
                                  <p:childTnLst>
                                    <p:set>
                                      <p:cBhvr>
                                        <p:cTn id="93" dur="1" fill="hold">
                                          <p:stCondLst>
                                            <p:cond delay="0"/>
                                          </p:stCondLst>
                                        </p:cTn>
                                        <p:tgtEl>
                                          <p:spTgt spid="7"/>
                                        </p:tgtEl>
                                        <p:attrNameLst>
                                          <p:attrName>style.visibility</p:attrName>
                                        </p:attrNameLst>
                                      </p:cBhvr>
                                      <p:to>
                                        <p:strVal val="visible"/>
                                      </p:to>
                                    </p:set>
                                  </p:childTnLst>
                                </p:cTn>
                              </p:par>
                              <p:par>
                                <p:cTn id="94" presetID="1" presetClass="entr" presetSubtype="0" fill="hold" grpId="2" nodeType="withEffect">
                                  <p:stCondLst>
                                    <p:cond delay="0"/>
                                  </p:stCondLst>
                                  <p:childTnLst>
                                    <p:set>
                                      <p:cBhvr>
                                        <p:cTn id="95" dur="1" fill="hold">
                                          <p:stCondLst>
                                            <p:cond delay="0"/>
                                          </p:stCondLst>
                                        </p:cTn>
                                        <p:tgtEl>
                                          <p:spTgt spid="12"/>
                                        </p:tgtEl>
                                        <p:attrNameLst>
                                          <p:attrName>style.visibility</p:attrName>
                                        </p:attrNameLst>
                                      </p:cBhvr>
                                      <p:to>
                                        <p:strVal val="visible"/>
                                      </p:to>
                                    </p:set>
                                  </p:childTnLst>
                                </p:cTn>
                              </p:par>
                              <p:par>
                                <p:cTn id="96" presetID="1" presetClass="entr" presetSubtype="0" fill="hold" grpId="2" nodeType="withEffect">
                                  <p:stCondLst>
                                    <p:cond delay="0"/>
                                  </p:stCondLst>
                                  <p:childTnLst>
                                    <p:set>
                                      <p:cBhvr>
                                        <p:cTn id="97" dur="1" fill="hold">
                                          <p:stCondLst>
                                            <p:cond delay="0"/>
                                          </p:stCondLst>
                                        </p:cTn>
                                        <p:tgtEl>
                                          <p:spTgt spid="9"/>
                                        </p:tgtEl>
                                        <p:attrNameLst>
                                          <p:attrName>style.visibility</p:attrName>
                                        </p:attrNameLst>
                                      </p:cBhvr>
                                      <p:to>
                                        <p:strVal val="visible"/>
                                      </p:to>
                                    </p:set>
                                  </p:childTnLst>
                                </p:cTn>
                              </p:par>
                              <p:par>
                                <p:cTn id="98" presetID="1" presetClass="entr" presetSubtype="0" fill="hold" grpId="2" nodeType="withEffect">
                                  <p:stCondLst>
                                    <p:cond delay="0"/>
                                  </p:stCondLst>
                                  <p:childTnLst>
                                    <p:set>
                                      <p:cBhvr>
                                        <p:cTn id="99" dur="1" fill="hold">
                                          <p:stCondLst>
                                            <p:cond delay="0"/>
                                          </p:stCondLst>
                                        </p:cTn>
                                        <p:tgtEl>
                                          <p:spTgt spid="10"/>
                                        </p:tgtEl>
                                        <p:attrNameLst>
                                          <p:attrName>style.visibility</p:attrName>
                                        </p:attrNameLst>
                                      </p:cBhvr>
                                      <p:to>
                                        <p:strVal val="visible"/>
                                      </p:to>
                                    </p:set>
                                  </p:childTnLst>
                                </p:cTn>
                              </p:par>
                              <p:par>
                                <p:cTn id="100" presetID="1" presetClass="entr" presetSubtype="0" fill="hold" grpId="2" nodeType="withEffect">
                                  <p:stCondLst>
                                    <p:cond delay="0"/>
                                  </p:stCondLst>
                                  <p:childTnLst>
                                    <p:set>
                                      <p:cBhvr>
                                        <p:cTn id="101" dur="1" fill="hold">
                                          <p:stCondLst>
                                            <p:cond delay="0"/>
                                          </p:stCondLst>
                                        </p:cTn>
                                        <p:tgtEl>
                                          <p:spTgt spid="18"/>
                                        </p:tgtEl>
                                        <p:attrNameLst>
                                          <p:attrName>style.visibility</p:attrName>
                                        </p:attrNameLst>
                                      </p:cBhvr>
                                      <p:to>
                                        <p:strVal val="visible"/>
                                      </p:to>
                                    </p:set>
                                  </p:childTnLst>
                                </p:cTn>
                              </p:par>
                              <p:par>
                                <p:cTn id="102" presetID="1" presetClass="entr" presetSubtype="0" fill="hold" grpId="2" nodeType="withEffect">
                                  <p:stCondLst>
                                    <p:cond delay="0"/>
                                  </p:stCondLst>
                                  <p:childTnLst>
                                    <p:set>
                                      <p:cBhvr>
                                        <p:cTn id="103" dur="1" fill="hold">
                                          <p:stCondLst>
                                            <p:cond delay="0"/>
                                          </p:stCondLst>
                                        </p:cTn>
                                        <p:tgtEl>
                                          <p:spTgt spid="6"/>
                                        </p:tgtEl>
                                        <p:attrNameLst>
                                          <p:attrName>style.visibility</p:attrName>
                                        </p:attrNameLst>
                                      </p:cBhvr>
                                      <p:to>
                                        <p:strVal val="visible"/>
                                      </p:to>
                                    </p:set>
                                  </p:childTnLst>
                                </p:cTn>
                              </p:par>
                              <p:par>
                                <p:cTn id="104" presetID="1" presetClass="entr" presetSubtype="0" fill="hold" grpId="2" nodeType="withEffect">
                                  <p:stCondLst>
                                    <p:cond delay="0"/>
                                  </p:stCondLst>
                                  <p:childTnLst>
                                    <p:set>
                                      <p:cBhvr>
                                        <p:cTn id="105" dur="1" fill="hold">
                                          <p:stCondLst>
                                            <p:cond delay="0"/>
                                          </p:stCondLst>
                                        </p:cTn>
                                        <p:tgtEl>
                                          <p:spTgt spid="16"/>
                                        </p:tgtEl>
                                        <p:attrNameLst>
                                          <p:attrName>style.visibility</p:attrName>
                                        </p:attrNameLst>
                                      </p:cBhvr>
                                      <p:to>
                                        <p:strVal val="visible"/>
                                      </p:to>
                                    </p:set>
                                  </p:childTnLst>
                                </p:cTn>
                              </p:par>
                              <p:par>
                                <p:cTn id="106" presetID="1" presetClass="entr" presetSubtype="0" fill="hold" grpId="2" nodeType="withEffect">
                                  <p:stCondLst>
                                    <p:cond delay="0"/>
                                  </p:stCondLst>
                                  <p:childTnLst>
                                    <p:set>
                                      <p:cBhvr>
                                        <p:cTn id="107" dur="1" fill="hold">
                                          <p:stCondLst>
                                            <p:cond delay="0"/>
                                          </p:stCondLst>
                                        </p:cTn>
                                        <p:tgtEl>
                                          <p:spTgt spid="11"/>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6" grpId="0" animBg="1"/>
      <p:bldP spid="27" grpId="0" animBg="1"/>
      <p:bldP spid="28" grpId="0" animBg="1"/>
      <p:bldP spid="29" grpId="0" animBg="1"/>
      <p:bldP spid="30" grpId="0" animBg="1"/>
      <p:bldP spid="12" grpId="0" animBg="1"/>
      <p:bldP spid="12" grpId="1" animBg="1"/>
      <p:bldP spid="12" grpId="2" animBg="1"/>
      <p:bldP spid="5" grpId="0" animBg="1"/>
      <p:bldP spid="5" grpId="1" animBg="1"/>
      <p:bldP spid="5" grpId="2" animBg="1"/>
      <p:bldP spid="7" grpId="0" animBg="1"/>
      <p:bldP spid="7" grpId="1" animBg="1"/>
      <p:bldP spid="7" grpId="2" animBg="1"/>
      <p:bldP spid="6" grpId="0" animBg="1"/>
      <p:bldP spid="6" grpId="1" animBg="1"/>
      <p:bldP spid="6" grpId="2" animBg="1"/>
      <p:bldP spid="8" grpId="0" animBg="1"/>
      <p:bldP spid="9" grpId="0" animBg="1"/>
      <p:bldP spid="9" grpId="1" animBg="1"/>
      <p:bldP spid="9" grpId="2" animBg="1"/>
      <p:bldP spid="10" grpId="0" animBg="1"/>
      <p:bldP spid="10" grpId="1" animBg="1"/>
      <p:bldP spid="10" grpId="2" animBg="1"/>
      <p:bldP spid="11" grpId="0" animBg="1"/>
      <p:bldP spid="11" grpId="1" animBg="1"/>
      <p:bldP spid="11" grpId="2" animBg="1"/>
      <p:bldP spid="15" grpId="0"/>
      <p:bldP spid="16" grpId="0" animBg="1"/>
      <p:bldP spid="16" grpId="1" animBg="1"/>
      <p:bldP spid="16" grpId="2" animBg="1"/>
      <p:bldP spid="20" grpId="0"/>
      <p:bldP spid="18" grpId="0" animBg="1"/>
      <p:bldP spid="18" grpId="1" animBg="1"/>
      <p:bldP spid="18"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0500" y="251915"/>
            <a:ext cx="5715000" cy="769441"/>
          </a:xfrm>
          <a:prstGeom prst="rect">
            <a:avLst/>
          </a:prstGeom>
          <a:noFill/>
        </p:spPr>
        <p:txBody>
          <a:bodyPr wrap="square" rtlCol="0">
            <a:spAutoFit/>
          </a:bodyPr>
          <a:lstStyle/>
          <a:p>
            <a:r>
              <a:rPr lang="en-US" sz="4400" b="1" dirty="0" smtClean="0">
                <a:ln>
                  <a:solidFill>
                    <a:schemeClr val="tx1">
                      <a:alpha val="70000"/>
                    </a:schemeClr>
                  </a:solidFill>
                </a:ln>
                <a:solidFill>
                  <a:srgbClr val="C49B00"/>
                </a:solidFill>
                <a:latin typeface="Bangla Sangam MN" charset="0"/>
                <a:ea typeface="Bangla Sangam MN" charset="0"/>
                <a:cs typeface="Bangla Sangam MN" charset="0"/>
              </a:rPr>
              <a:t>Bubble Model</a:t>
            </a:r>
            <a:endParaRPr lang="en-US" sz="4400" b="1" dirty="0">
              <a:ln>
                <a:solidFill>
                  <a:schemeClr val="tx1">
                    <a:alpha val="70000"/>
                  </a:schemeClr>
                </a:solidFill>
              </a:ln>
              <a:solidFill>
                <a:srgbClr val="C49B00"/>
              </a:solidFill>
              <a:latin typeface="Bangla Sangam MN" charset="0"/>
              <a:ea typeface="Bangla Sangam MN" charset="0"/>
              <a:cs typeface="Bangla Sangam MN" charset="0"/>
            </a:endParaRPr>
          </a:p>
        </p:txBody>
      </p:sp>
      <p:sp>
        <p:nvSpPr>
          <p:cNvPr id="5" name="TextBox 4"/>
          <p:cNvSpPr txBox="1"/>
          <p:nvPr/>
        </p:nvSpPr>
        <p:spPr>
          <a:xfrm>
            <a:off x="6591300" y="251916"/>
            <a:ext cx="5600700" cy="769441"/>
          </a:xfrm>
          <a:prstGeom prst="rect">
            <a:avLst/>
          </a:prstGeom>
          <a:noFill/>
        </p:spPr>
        <p:txBody>
          <a:bodyPr wrap="square" rtlCol="0">
            <a:spAutoFit/>
          </a:bodyPr>
          <a:lstStyle/>
          <a:p>
            <a:r>
              <a:rPr lang="en-US" sz="4400" b="1" dirty="0" smtClean="0">
                <a:ln>
                  <a:solidFill>
                    <a:schemeClr val="tx1">
                      <a:alpha val="70000"/>
                    </a:schemeClr>
                  </a:solidFill>
                </a:ln>
                <a:solidFill>
                  <a:srgbClr val="C49B00"/>
                </a:solidFill>
                <a:latin typeface="Bangla Sangam MN" charset="0"/>
                <a:ea typeface="Bangla Sangam MN" charset="0"/>
                <a:cs typeface="Bangla Sangam MN" charset="0"/>
              </a:rPr>
              <a:t>Web Model</a:t>
            </a:r>
          </a:p>
        </p:txBody>
      </p:sp>
      <p:cxnSp>
        <p:nvCxnSpPr>
          <p:cNvPr id="7" name="Straight Connector 6"/>
          <p:cNvCxnSpPr/>
          <p:nvPr/>
        </p:nvCxnSpPr>
        <p:spPr>
          <a:xfrm>
            <a:off x="6083300" y="953819"/>
            <a:ext cx="0" cy="5586681"/>
          </a:xfrm>
          <a:prstGeom prst="line">
            <a:avLst/>
          </a:prstGeom>
          <a:ln w="1016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90500" y="1694428"/>
            <a:ext cx="5600700" cy="4093428"/>
          </a:xfrm>
          <a:prstGeom prst="rect">
            <a:avLst/>
          </a:prstGeom>
          <a:noFill/>
        </p:spPr>
        <p:txBody>
          <a:bodyPr wrap="square" rtlCol="0">
            <a:spAutoFit/>
          </a:bodyPr>
          <a:lstStyle/>
          <a:p>
            <a:pPr marL="457200" indent="-457200">
              <a:buFont typeface="Arial" charset="0"/>
              <a:buChar char="•"/>
            </a:pPr>
            <a:r>
              <a:rPr lang="en-US" sz="2600" dirty="0" smtClean="0">
                <a:solidFill>
                  <a:schemeClr val="bg1"/>
                </a:solidFill>
                <a:latin typeface="Bangla Sangam MN" charset="0"/>
                <a:ea typeface="Bangla Sangam MN" charset="0"/>
                <a:cs typeface="Bangla Sangam MN" charset="0"/>
              </a:rPr>
              <a:t>Excursion set formalism.</a:t>
            </a:r>
          </a:p>
          <a:p>
            <a:pPr marL="457200" indent="-457200">
              <a:buFont typeface="Arial" charset="0"/>
              <a:buChar char="•"/>
            </a:pPr>
            <a:endParaRPr lang="en-US" sz="2600" dirty="0">
              <a:solidFill>
                <a:schemeClr val="bg1"/>
              </a:solidFill>
              <a:latin typeface="Bangla Sangam MN" charset="0"/>
              <a:ea typeface="Bangla Sangam MN" charset="0"/>
              <a:cs typeface="Bangla Sangam MN" charset="0"/>
            </a:endParaRPr>
          </a:p>
          <a:p>
            <a:pPr marL="457200" indent="-457200">
              <a:buFont typeface="Arial" charset="0"/>
              <a:buChar char="•"/>
            </a:pPr>
            <a:r>
              <a:rPr lang="en-US" sz="2600" dirty="0" smtClean="0">
                <a:solidFill>
                  <a:schemeClr val="bg1"/>
                </a:solidFill>
                <a:latin typeface="Bangla Sangam MN" charset="0"/>
                <a:ea typeface="Bangla Sangam MN" charset="0"/>
                <a:cs typeface="Bangla Sangam MN" charset="0"/>
              </a:rPr>
              <a:t>Draw spheres of decreasing radius </a:t>
            </a:r>
          </a:p>
          <a:p>
            <a:pPr marL="914400" lvl="1" indent="-457200">
              <a:buFont typeface="Wingdings" charset="2"/>
              <a:buChar char="Ø"/>
            </a:pPr>
            <a:r>
              <a:rPr lang="en-US" sz="2600" dirty="0" smtClean="0">
                <a:solidFill>
                  <a:schemeClr val="bg1"/>
                </a:solidFill>
                <a:latin typeface="Bangla Sangam MN" charset="0"/>
                <a:ea typeface="Bangla Sangam MN" charset="0"/>
                <a:cs typeface="Bangla Sangam MN" charset="0"/>
              </a:rPr>
              <a:t>Count number of ionizing photons + neutral H + recombinations</a:t>
            </a:r>
          </a:p>
          <a:p>
            <a:pPr marL="914400" lvl="1" indent="-457200">
              <a:buFont typeface="Wingdings" charset="2"/>
              <a:buChar char="Ø"/>
            </a:pPr>
            <a:endParaRPr lang="en-US" sz="2600" dirty="0">
              <a:solidFill>
                <a:schemeClr val="bg1"/>
              </a:solidFill>
              <a:latin typeface="Bangla Sangam MN" charset="0"/>
              <a:ea typeface="Bangla Sangam MN" charset="0"/>
              <a:cs typeface="Bangla Sangam MN" charset="0"/>
            </a:endParaRPr>
          </a:p>
          <a:p>
            <a:pPr marL="914400" lvl="1" indent="-457200">
              <a:buFont typeface="Wingdings" charset="2"/>
              <a:buChar char="Ø"/>
            </a:pPr>
            <a:endParaRPr lang="en-US" sz="2600" dirty="0" smtClean="0">
              <a:solidFill>
                <a:schemeClr val="bg1"/>
              </a:solidFill>
              <a:latin typeface="Bangla Sangam MN" charset="0"/>
              <a:ea typeface="Bangla Sangam MN" charset="0"/>
              <a:cs typeface="Bangla Sangam MN" charset="0"/>
            </a:endParaRPr>
          </a:p>
          <a:p>
            <a:pPr marL="914400" lvl="1" indent="-457200">
              <a:buFont typeface="Wingdings" charset="2"/>
              <a:buChar char="Ø"/>
            </a:pPr>
            <a:endParaRPr lang="en-US" sz="2600" dirty="0" smtClean="0">
              <a:solidFill>
                <a:schemeClr val="bg1"/>
              </a:solidFill>
              <a:latin typeface="Bangla Sangam MN" charset="0"/>
              <a:ea typeface="Bangla Sangam MN" charset="0"/>
              <a:cs typeface="Bangla Sangam MN" charset="0"/>
            </a:endParaRPr>
          </a:p>
        </p:txBody>
      </p:sp>
      <p:sp>
        <p:nvSpPr>
          <p:cNvPr id="10" name="Rectangle 9"/>
          <p:cNvSpPr/>
          <p:nvPr/>
        </p:nvSpPr>
        <p:spPr>
          <a:xfrm>
            <a:off x="861917" y="4831081"/>
            <a:ext cx="4350163" cy="1572260"/>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236" y="4916798"/>
            <a:ext cx="3907164" cy="1400825"/>
          </a:xfrm>
          <a:prstGeom prst="rect">
            <a:avLst/>
          </a:prstGeom>
        </p:spPr>
      </p:pic>
      <p:sp>
        <p:nvSpPr>
          <p:cNvPr id="14" name="TextBox 13"/>
          <p:cNvSpPr txBox="1"/>
          <p:nvPr/>
        </p:nvSpPr>
        <p:spPr>
          <a:xfrm>
            <a:off x="6591300" y="1694428"/>
            <a:ext cx="5600700" cy="2492990"/>
          </a:xfrm>
          <a:prstGeom prst="rect">
            <a:avLst/>
          </a:prstGeom>
          <a:noFill/>
        </p:spPr>
        <p:txBody>
          <a:bodyPr wrap="square" rtlCol="0">
            <a:spAutoFit/>
          </a:bodyPr>
          <a:lstStyle/>
          <a:p>
            <a:pPr marL="914400" marR="0" lvl="1" indent="-457200" defTabSz="914400" eaLnBrk="1" fontAlgn="auto" latinLnBrk="0" hangingPunct="1">
              <a:lnSpc>
                <a:spcPct val="100000"/>
              </a:lnSpc>
              <a:spcBef>
                <a:spcPts val="0"/>
              </a:spcBef>
              <a:spcAft>
                <a:spcPts val="0"/>
              </a:spcAft>
              <a:buClrTx/>
              <a:buSzTx/>
              <a:buFont typeface="Arial" charset="0"/>
              <a:buChar char="•"/>
              <a:tabLst/>
              <a:defRPr/>
            </a:pPr>
            <a:r>
              <a:rPr lang="en-US" sz="2600" dirty="0" smtClean="0">
                <a:solidFill>
                  <a:schemeClr val="bg1"/>
                </a:solidFill>
                <a:latin typeface="Bangla Sangam MN" charset="0"/>
                <a:ea typeface="Bangla Sangam MN" charset="0"/>
                <a:cs typeface="Bangla Sangam MN" charset="0"/>
              </a:rPr>
              <a:t>Calculates sub-cell neutral hydrogen fraction.</a:t>
            </a:r>
          </a:p>
          <a:p>
            <a:pPr marL="914400" marR="0" lvl="1" indent="-457200" defTabSz="914400" eaLnBrk="1" fontAlgn="auto" latinLnBrk="0" hangingPunct="1">
              <a:lnSpc>
                <a:spcPct val="100000"/>
              </a:lnSpc>
              <a:spcBef>
                <a:spcPts val="0"/>
              </a:spcBef>
              <a:spcAft>
                <a:spcPts val="0"/>
              </a:spcAft>
              <a:buClrTx/>
              <a:buSzTx/>
              <a:buFont typeface="Arial" charset="0"/>
              <a:buChar char="•"/>
              <a:tabLst/>
              <a:defRPr/>
            </a:pPr>
            <a:endParaRPr lang="en-US" sz="2600" dirty="0">
              <a:solidFill>
                <a:schemeClr val="bg1"/>
              </a:solidFill>
              <a:latin typeface="Bangla Sangam MN" charset="0"/>
              <a:ea typeface="Bangla Sangam MN" charset="0"/>
              <a:cs typeface="Bangla Sangam MN" charset="0"/>
            </a:endParaRPr>
          </a:p>
          <a:p>
            <a:pPr marL="914400" marR="0" lvl="1" indent="-457200" defTabSz="914400" eaLnBrk="1" fontAlgn="auto" latinLnBrk="0" hangingPunct="1">
              <a:lnSpc>
                <a:spcPct val="100000"/>
              </a:lnSpc>
              <a:spcBef>
                <a:spcPts val="0"/>
              </a:spcBef>
              <a:spcAft>
                <a:spcPts val="0"/>
              </a:spcAft>
              <a:buClrTx/>
              <a:buSzTx/>
              <a:buFont typeface="Arial" charset="0"/>
              <a:buChar char="•"/>
              <a:tabLst/>
              <a:defRPr/>
            </a:pPr>
            <a:r>
              <a:rPr lang="en-US" sz="2600" dirty="0" smtClean="0">
                <a:solidFill>
                  <a:schemeClr val="bg1"/>
                </a:solidFill>
                <a:latin typeface="Bangla Sangam MN" charset="0"/>
                <a:ea typeface="Bangla Sangam MN" charset="0"/>
                <a:cs typeface="Bangla Sangam MN" charset="0"/>
              </a:rPr>
              <a:t>Takes into account self-shielding + local photoionization rate.</a:t>
            </a:r>
          </a:p>
        </p:txBody>
      </p:sp>
      <p:sp>
        <p:nvSpPr>
          <p:cNvPr id="15" name="Rectangle 14"/>
          <p:cNvSpPr/>
          <p:nvPr/>
        </p:nvSpPr>
        <p:spPr>
          <a:xfrm>
            <a:off x="6954521" y="4916798"/>
            <a:ext cx="4886959" cy="1103002"/>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000" y="5043208"/>
            <a:ext cx="4559299" cy="865422"/>
          </a:xfrm>
          <a:prstGeom prst="rect">
            <a:avLst/>
          </a:prstGeom>
        </p:spPr>
      </p:pic>
    </p:spTree>
    <p:extLst>
      <p:ext uri="{BB962C8B-B14F-4D97-AF65-F5344CB8AC3E}">
        <p14:creationId xmlns:p14="http://schemas.microsoft.com/office/powerpoint/2010/main" val="15514661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9128</TotalTime>
  <Words>646</Words>
  <Application>Microsoft Macintosh PowerPoint</Application>
  <PresentationFormat>Widescreen</PresentationFormat>
  <Paragraphs>72</Paragraphs>
  <Slides>17</Slides>
  <Notes>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Bangla Sangam MN</vt:lpstr>
      <vt:lpstr>Calibri</vt:lpstr>
      <vt:lpstr>Calibri Light</vt:lpstr>
      <vt:lpstr>Comic Sans MS</vt:lpstr>
      <vt:lpstr>Wingdings</vt:lpstr>
      <vt:lpstr>Arial</vt:lpstr>
      <vt:lpstr>Office Theme</vt:lpstr>
      <vt:lpstr>fesc: The Biggest “My Results Aren’t Quite Correct” Dial Ever</vt:lpstr>
      <vt:lpstr>Why?  Because It’s Easy!</vt:lpstr>
      <vt:lpstr>Why?  Because It’s Easy!</vt:lpstr>
      <vt:lpstr>Why?  Because It’s Easy!</vt:lpstr>
      <vt:lpstr>Our Aim</vt:lpstr>
      <vt:lpstr>Ionizing Photons </vt:lpstr>
      <vt:lpstr>Ionizing Photons </vt:lpstr>
      <vt:lpstr>SAGE Can Only Handle Thyme</vt:lpstr>
      <vt:lpstr>PowerPoint Presentation</vt:lpstr>
      <vt:lpstr>Semi-Numerical Model</vt:lpstr>
      <vt:lpstr>Escape Fraction Parameterization</vt:lpstr>
      <vt:lpstr>Preliminary Results</vt:lpstr>
      <vt:lpstr>Preliminary Results</vt:lpstr>
      <vt:lpstr>Preliminary Results</vt:lpstr>
      <vt:lpstr>PowerPoint Presentation</vt:lpstr>
      <vt:lpstr>Summary</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Reionization Through Semi-Analytic Galaxy Formation</dc:title>
  <dc:creator>Microsoft Office User</dc:creator>
  <cp:lastModifiedBy>Microsoft Office User</cp:lastModifiedBy>
  <cp:revision>53</cp:revision>
  <dcterms:created xsi:type="dcterms:W3CDTF">2017-03-11T10:32:14Z</dcterms:created>
  <dcterms:modified xsi:type="dcterms:W3CDTF">2017-03-22T04:52:35Z</dcterms:modified>
</cp:coreProperties>
</file>